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theme/theme8.xml" ContentType="application/vnd.openxmlformats-officedocument.theme+xml"/>
  <Override PartName="/ppt/slideLayouts/slideLayout37.xml" ContentType="application/vnd.openxmlformats-officedocument.presentationml.slideLayout+xml"/>
  <Override PartName="/ppt/theme/theme9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0.xml" ContentType="application/vnd.openxmlformats-officedocument.theme+xml"/>
  <Override PartName="/ppt/slideLayouts/slideLayout44.xml" ContentType="application/vnd.openxmlformats-officedocument.presentationml.slideLayout+xml"/>
  <Override PartName="/ppt/theme/theme11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3.xml" ContentType="application/vnd.openxmlformats-officedocument.theme+xml"/>
  <Override PartName="/ppt/slideLayouts/slideLayout51.xml" ContentType="application/vnd.openxmlformats-officedocument.presentationml.slideLayout+xml"/>
  <Override PartName="/ppt/theme/theme1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5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56"/>
  </p:notesMasterIdLst>
  <p:handoutMasterIdLst>
    <p:handoutMasterId r:id="rId57"/>
  </p:handoutMasterIdLst>
  <p:sldIdLst>
    <p:sldId id="270" r:id="rId17"/>
    <p:sldId id="575" r:id="rId18"/>
    <p:sldId id="262" r:id="rId19"/>
    <p:sldId id="3053" r:id="rId20"/>
    <p:sldId id="3048" r:id="rId21"/>
    <p:sldId id="581" r:id="rId22"/>
    <p:sldId id="3042" r:id="rId23"/>
    <p:sldId id="3033" r:id="rId24"/>
    <p:sldId id="3055" r:id="rId25"/>
    <p:sldId id="3056" r:id="rId26"/>
    <p:sldId id="3019" r:id="rId27"/>
    <p:sldId id="3162" r:id="rId28"/>
    <p:sldId id="3155" r:id="rId29"/>
    <p:sldId id="3054" r:id="rId30"/>
    <p:sldId id="1069" r:id="rId31"/>
    <p:sldId id="3052" r:id="rId32"/>
    <p:sldId id="937" r:id="rId33"/>
    <p:sldId id="3046" r:id="rId34"/>
    <p:sldId id="3047" r:id="rId35"/>
    <p:sldId id="3156" r:id="rId36"/>
    <p:sldId id="3049" r:id="rId37"/>
    <p:sldId id="3032" r:id="rId38"/>
    <p:sldId id="3031" r:id="rId39"/>
    <p:sldId id="261" r:id="rId40"/>
    <p:sldId id="2986" r:id="rId41"/>
    <p:sldId id="577" r:id="rId42"/>
    <p:sldId id="3164" r:id="rId43"/>
    <p:sldId id="3163" r:id="rId44"/>
    <p:sldId id="3159" r:id="rId45"/>
    <p:sldId id="3161" r:id="rId46"/>
    <p:sldId id="3043" r:id="rId47"/>
    <p:sldId id="3050" r:id="rId48"/>
    <p:sldId id="265" r:id="rId49"/>
    <p:sldId id="3160" r:id="rId50"/>
    <p:sldId id="260" r:id="rId51"/>
    <p:sldId id="3051" r:id="rId52"/>
    <p:sldId id="266" r:id="rId53"/>
    <p:sldId id="3044" r:id="rId54"/>
    <p:sldId id="267" r:id="rId55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D9D9D9"/>
    <a:srgbClr val="888888"/>
    <a:srgbClr val="18C6FF"/>
    <a:srgbClr val="E9002F"/>
    <a:srgbClr val="F078EB"/>
    <a:srgbClr val="990000"/>
    <a:srgbClr val="03447C"/>
    <a:srgbClr val="0547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34" autoAdjust="0"/>
    <p:restoredTop sz="92240" autoAdjust="0"/>
  </p:normalViewPr>
  <p:slideViewPr>
    <p:cSldViewPr snapToGrid="0" snapToObjects="1">
      <p:cViewPr>
        <p:scale>
          <a:sx n="122" d="100"/>
          <a:sy n="122" d="100"/>
        </p:scale>
        <p:origin x="-216" y="336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slide" Target="slides/slide37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openxmlformats.org/officeDocument/2006/relationships/viewProps" Target="viewProps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slide" Target="slides/slide36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840205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866015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637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39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72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0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4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0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1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2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gif"/><Relationship Id="rId3" Type="http://schemas.openxmlformats.org/officeDocument/2006/relationships/image" Target="../media/image58.png"/><Relationship Id="rId7" Type="http://schemas.openxmlformats.org/officeDocument/2006/relationships/hyperlink" Target="https://en.wikipedia.org/wiki/File:HomotopySmall.gif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en.wikipedia.org/wiki/Dana_Scott" TargetMode="External"/><Relationship Id="rId7" Type="http://schemas.openxmlformats.org/officeDocument/2006/relationships/hyperlink" Target="https://www.youtube.com/watch?v=7cPtCpyBPNI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7cPtCpyBPNI?t=666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Light_con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7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7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jpe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hyperlink" Target="https://lamport.azurewebsites.net/tla/amazon-excerpt.html" TargetMode="External"/><Relationship Id="rId4" Type="http://schemas.openxmlformats.org/officeDocument/2006/relationships/image" Target="../media/image7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8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koo0905@gmail.com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bartoszmilewski.com/2019/07/03/programming-with-universal-constructions/" TargetMode="External"/><Relationship Id="rId5" Type="http://schemas.openxmlformats.org/officeDocument/2006/relationships/hyperlink" Target="https://www.quora.com/What-is-the-meaning-of-the-diagram-for-the-product-in-category-theory-Why-do-the-arrows-point-in-the-ways-they-point" TargetMode="External"/><Relationship Id="rId4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48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3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7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4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esentable_functo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slide" Target="slide3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&#20559;&#24207;&#20851;&#31995;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xlp.pub/index.php/Personal_Knowledge_Container" TargetMode="External"/><Relationship Id="rId7" Type="http://schemas.openxmlformats.org/officeDocument/2006/relationships/image" Target="../media/image122.jp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1.jpeg"/><Relationship Id="rId5" Type="http://schemas.openxmlformats.org/officeDocument/2006/relationships/image" Target="../media/image120.png"/><Relationship Id="rId4" Type="http://schemas.openxmlformats.org/officeDocument/2006/relationships/hyperlink" Target="https://www.youtube.com/watch?v=vHHBptK2RUo&amp;t=382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tiff"/><Relationship Id="rId2" Type="http://schemas.openxmlformats.org/officeDocument/2006/relationships/hyperlink" Target="https://en.wikipedia.org/wiki/Ricardian_contract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4.jpeg"/><Relationship Id="rId5" Type="http://schemas.openxmlformats.org/officeDocument/2006/relationships/image" Target="../media/image32.png"/><Relationship Id="rId4" Type="http://schemas.openxmlformats.org/officeDocument/2006/relationships/hyperlink" Target="https://www.paladion.net/devsecop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1990284?seq=1" TargetMode="External"/><Relationship Id="rId2" Type="http://schemas.openxmlformats.org/officeDocument/2006/relationships/hyperlink" Target="https://www.di.ens.fr/~cousot/publications.www/CousotCousot-POPL-77-ACM-p238--252-1977.pdf" TargetMode="Externa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12" Type="http://schemas.openxmlformats.org/officeDocument/2006/relationships/image" Target="../media/image44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6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4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53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代数化生成系统方案的理论与案例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2021-10-22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973036" y="223075"/>
            <a:ext cx="103412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箭头（有向关系）的万用性：所有连续与离散系统现象均可用“箭头”表述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2B12-2FAF-6D43-81DD-331002FC1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9951" y="1409568"/>
            <a:ext cx="2584539" cy="1885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81A40-B233-604B-8BBD-FB02422E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525" y="1378499"/>
            <a:ext cx="1749587" cy="1774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B1C78-9AF8-7946-8CAF-21BA1FFEE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46" y="1425579"/>
            <a:ext cx="4324196" cy="1679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4C6A8-9864-324B-839C-99E10FE4145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3721" y="1398373"/>
            <a:ext cx="2312911" cy="17749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0503D0-ACC2-9041-8042-D2CDAA1B5736}"/>
              </a:ext>
            </a:extLst>
          </p:cNvPr>
          <p:cNvSpPr txBox="1"/>
          <p:nvPr/>
        </p:nvSpPr>
        <p:spPr>
          <a:xfrm>
            <a:off x="185993" y="6267752"/>
            <a:ext cx="1163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excerpts from Lawever and Schanuel, Conceptual Mathematics: A first introduction to Categories, 2nd Edition, 2009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BBD83-87AA-264D-81E9-80C9F62CB17D}"/>
              </a:ext>
            </a:extLst>
          </p:cNvPr>
          <p:cNvSpPr txBox="1"/>
          <p:nvPr/>
        </p:nvSpPr>
        <p:spPr>
          <a:xfrm>
            <a:off x="3851612" y="718828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包括加减乘除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、投影和检索</a:t>
            </a:r>
            <a:endParaRPr lang="en-TW" sz="28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AB853A-80BA-A244-8E1D-A7C02F49E272}"/>
              </a:ext>
            </a:extLst>
          </p:cNvPr>
          <p:cNvGrpSpPr/>
          <p:nvPr/>
        </p:nvGrpSpPr>
        <p:grpSpPr>
          <a:xfrm>
            <a:off x="973036" y="3436858"/>
            <a:ext cx="5530014" cy="2547254"/>
            <a:chOff x="1198634" y="3513231"/>
            <a:chExt cx="5530014" cy="254725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CB4A285-0E15-1540-A93D-7F5CC7D9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0675" y="3513231"/>
              <a:ext cx="4887973" cy="2547254"/>
            </a:xfrm>
            <a:prstGeom prst="rect">
              <a:avLst/>
            </a:prstGeom>
          </p:spPr>
        </p:pic>
        <p:pic>
          <p:nvPicPr>
            <p:cNvPr id="12" name="Picture 2">
              <a:hlinkClick r:id="rId7"/>
              <a:extLst>
                <a:ext uri="{FF2B5EF4-FFF2-40B4-BE49-F238E27FC236}">
                  <a16:creationId xmlns:a16="http://schemas.microsoft.com/office/drawing/2014/main" id="{397DED65-02CD-9D40-BA41-91936F4904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634" y="3565027"/>
              <a:ext cx="1612641" cy="118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DB0BA4B-5124-EA47-B980-70BB4F3B7332}"/>
              </a:ext>
            </a:extLst>
          </p:cNvPr>
          <p:cNvGrpSpPr/>
          <p:nvPr/>
        </p:nvGrpSpPr>
        <p:grpSpPr>
          <a:xfrm>
            <a:off x="7251090" y="3436858"/>
            <a:ext cx="4354774" cy="2878191"/>
            <a:chOff x="6771324" y="3090534"/>
            <a:chExt cx="4566141" cy="32166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0AE4BD-C096-0B48-B6CA-FB3DA7FFD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1324" y="3090534"/>
              <a:ext cx="3147652" cy="20778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F0604D-89BB-164A-9C23-1FBB9DC6B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33274" y="4229328"/>
              <a:ext cx="2704191" cy="2077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" y="1020387"/>
            <a:ext cx="4092703" cy="34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（偏序集由有向关系所构成）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0058" y="5434124"/>
            <a:ext cx="6048390" cy="657927"/>
          </a:xfrm>
        </p:spPr>
        <p:txBody>
          <a:bodyPr>
            <a:normAutofit/>
          </a:bodyPr>
          <a:lstStyle/>
          <a:p>
            <a:pPr marL="152396" indent="0" algn="ctr">
              <a:buNone/>
            </a:pP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11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1158" y="2220716"/>
            <a:ext cx="1374102" cy="178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8891453" y="4379997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Image Source: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89" y="4682569"/>
            <a:ext cx="3541295" cy="1503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8710494" y="4070303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4302015" y="1524112"/>
            <a:ext cx="4126953" cy="37497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8714612" y="1020387"/>
            <a:ext cx="3073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通过标示语义的研究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Denotational Semantics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将计算方法论从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艺术提升到科学层次的鼻祖</a:t>
            </a:r>
          </a:p>
        </p:txBody>
      </p:sp>
      <p:sp>
        <p:nvSpPr>
          <p:cNvPr id="13" name="Google Shape;212;p34">
            <a:extLst>
              <a:ext uri="{FF2B5EF4-FFF2-40B4-BE49-F238E27FC236}">
                <a16:creationId xmlns:a16="http://schemas.microsoft.com/office/drawing/2014/main" id="{1E44ED40-72E6-9D43-95AB-21B0B4DCA689}"/>
              </a:ext>
            </a:extLst>
          </p:cNvPr>
          <p:cNvSpPr txBox="1"/>
          <p:nvPr/>
        </p:nvSpPr>
        <p:spPr>
          <a:xfrm rot="1708551">
            <a:off x="798061" y="301497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公理</a:t>
            </a:r>
            <a:r>
              <a:rPr lang="en-US" altLang="zh-CN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1:</a:t>
            </a:r>
            <a:r>
              <a:rPr lang="zh-CN" altLang="en-US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所有数据结构均为偏序集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4" name="Google Shape;212;p34">
            <a:extLst>
              <a:ext uri="{FF2B5EF4-FFF2-40B4-BE49-F238E27FC236}">
                <a16:creationId xmlns:a16="http://schemas.microsoft.com/office/drawing/2014/main" id="{970C339F-5042-354D-8B80-84BAFCFDF08E}"/>
              </a:ext>
            </a:extLst>
          </p:cNvPr>
          <p:cNvSpPr txBox="1"/>
          <p:nvPr/>
        </p:nvSpPr>
        <p:spPr>
          <a:xfrm rot="19722381">
            <a:off x="929844" y="5557255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所有数据类型均为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“格”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7D841BD9-CE8B-3E45-BCE9-C95B65AA3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212" y="4758011"/>
            <a:ext cx="1997856" cy="14347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919011-C278-B14F-8AA0-437B2063CAAA}"/>
              </a:ext>
            </a:extLst>
          </p:cNvPr>
          <p:cNvSpPr txBox="1"/>
          <p:nvPr/>
        </p:nvSpPr>
        <p:spPr>
          <a:xfrm>
            <a:off x="8691257" y="6252284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Lambda Calculus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hlinkClick r:id="rId7"/>
              </a:rPr>
              <a:t> 的 前世今生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万用的可执行语言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：偏序集（格）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12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20D591-7EAA-0E43-9BFB-1A335F9919EC}"/>
              </a:ext>
            </a:extLst>
          </p:cNvPr>
          <p:cNvSpPr txBox="1"/>
          <p:nvPr/>
        </p:nvSpPr>
        <p:spPr>
          <a:xfrm>
            <a:off x="7105172" y="6309266"/>
            <a:ext cx="338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本视频的第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666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秒开始到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1080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秒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322693C-B113-9247-82C5-C41CB9B516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2939840" y="1804771"/>
            <a:ext cx="2074284" cy="1884709"/>
          </a:xfrm>
          <a:prstGeom prst="rect">
            <a:avLst/>
          </a:prstGeom>
        </p:spPr>
      </p:pic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143E2378-B42C-904A-B633-CFB0F22CCB37}"/>
              </a:ext>
            </a:extLst>
          </p:cNvPr>
          <p:cNvGrpSpPr/>
          <p:nvPr/>
        </p:nvGrpSpPr>
        <p:grpSpPr>
          <a:xfrm>
            <a:off x="5505015" y="1341035"/>
            <a:ext cx="6484941" cy="4650080"/>
            <a:chOff x="5182026" y="1322615"/>
            <a:chExt cx="6484941" cy="46500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765B331-A2F6-654E-9046-A52F5A6BA873}"/>
                </a:ext>
              </a:extLst>
            </p:cNvPr>
            <p:cNvGrpSpPr/>
            <p:nvPr/>
          </p:nvGrpSpPr>
          <p:grpSpPr>
            <a:xfrm>
              <a:off x="5182026" y="1322615"/>
              <a:ext cx="6484941" cy="4650080"/>
              <a:chOff x="5182026" y="1322615"/>
              <a:chExt cx="6484941" cy="4650080"/>
            </a:xfrm>
          </p:grpSpPr>
          <p:pic>
            <p:nvPicPr>
              <p:cNvPr id="20" name="Picture 19">
                <a:hlinkClick r:id="rId3"/>
                <a:extLst>
                  <a:ext uri="{FF2B5EF4-FFF2-40B4-BE49-F238E27FC236}">
                    <a16:creationId xmlns:a16="http://schemas.microsoft.com/office/drawing/2014/main" id="{589693A6-0F98-D249-A178-0320A3224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2026" y="1322615"/>
                <a:ext cx="6484941" cy="4650080"/>
              </a:xfrm>
              <a:prstGeom prst="rect">
                <a:avLst/>
              </a:prstGeom>
            </p:spPr>
          </p:pic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3F657F1-406D-BD4C-A4F2-F1FE16C7F84D}"/>
                  </a:ext>
                </a:extLst>
              </p:cNvPr>
              <p:cNvSpPr/>
              <p:nvPr/>
            </p:nvSpPr>
            <p:spPr>
              <a:xfrm>
                <a:off x="7249887" y="2563586"/>
                <a:ext cx="342900" cy="27758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EC3C17B5-3DBD-AA4E-BE6C-1A07133B5227}"/>
                  </a:ext>
                </a:extLst>
              </p:cNvPr>
              <p:cNvSpPr/>
              <p:nvPr/>
            </p:nvSpPr>
            <p:spPr>
              <a:xfrm>
                <a:off x="9286977" y="2585358"/>
                <a:ext cx="342900" cy="27758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E9A33049-02F9-D04E-8F33-6EE8E068A1A1}"/>
                  </a:ext>
                </a:extLst>
              </p:cNvPr>
              <p:cNvSpPr/>
              <p:nvPr/>
            </p:nvSpPr>
            <p:spPr>
              <a:xfrm>
                <a:off x="8146554" y="3188458"/>
                <a:ext cx="376960" cy="3548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3A4868C3-BACB-4945-AD7E-5B4EA9668A58}"/>
                  </a:ext>
                </a:extLst>
              </p:cNvPr>
              <p:cNvSpPr/>
              <p:nvPr/>
            </p:nvSpPr>
            <p:spPr>
              <a:xfrm>
                <a:off x="9286977" y="3188458"/>
                <a:ext cx="376960" cy="3548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8913E772-4A2D-D94E-AE9C-DD7DED0C1DD3}"/>
                  </a:ext>
                </a:extLst>
              </p:cNvPr>
              <p:cNvSpPr/>
              <p:nvPr/>
            </p:nvSpPr>
            <p:spPr>
              <a:xfrm>
                <a:off x="7718031" y="3798058"/>
                <a:ext cx="376960" cy="3548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A339604C-9F6A-414B-A1D8-A9403A41DE50}"/>
                  </a:ext>
                </a:extLst>
              </p:cNvPr>
              <p:cNvSpPr/>
              <p:nvPr/>
            </p:nvSpPr>
            <p:spPr>
              <a:xfrm>
                <a:off x="6806209" y="3785722"/>
                <a:ext cx="655947" cy="367178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18D607-74A6-EB45-8775-099EC57BF57C}"/>
                </a:ext>
              </a:extLst>
            </p:cNvPr>
            <p:cNvSpPr txBox="1"/>
            <p:nvPr/>
          </p:nvSpPr>
          <p:spPr>
            <a:xfrm>
              <a:off x="8094991" y="2210976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latin typeface="STXinwei" panose="02010800040101010101" pitchFamily="2" charset="-122"/>
                  <a:ea typeface="STXinwei" panose="02010800040101010101" pitchFamily="2" charset="-122"/>
                </a:rPr>
                <a:t>字符取代法则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176E79-6BC0-9746-8035-ACC2B6E089A6}"/>
                </a:ext>
              </a:extLst>
            </p:cNvPr>
            <p:cNvSpPr txBox="1"/>
            <p:nvPr/>
          </p:nvSpPr>
          <p:spPr>
            <a:xfrm>
              <a:off x="8090988" y="2819851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latin typeface="STXinwei" panose="02010800040101010101" pitchFamily="2" charset="-122"/>
                  <a:ea typeface="STXinwei" panose="02010800040101010101" pitchFamily="2" charset="-122"/>
                </a:rPr>
                <a:t>变量取代法则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55A70B-D051-7E44-80F3-98B8E813CCE9}"/>
                </a:ext>
              </a:extLst>
            </p:cNvPr>
            <p:cNvSpPr txBox="1"/>
            <p:nvPr/>
          </p:nvSpPr>
          <p:spPr>
            <a:xfrm>
              <a:off x="8146554" y="354330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latin typeface="STXinwei" panose="02010800040101010101" pitchFamily="2" charset="-122"/>
                  <a:ea typeface="STXinwei" panose="02010800040101010101" pitchFamily="2" charset="-122"/>
                </a:rPr>
                <a:t>函数命名规则</a:t>
              </a:r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BC7A8698-4606-634C-9FD2-C040145543C9}"/>
              </a:ext>
            </a:extLst>
          </p:cNvPr>
          <p:cNvGrpSpPr/>
          <p:nvPr/>
        </p:nvGrpSpPr>
        <p:grpSpPr>
          <a:xfrm>
            <a:off x="415763" y="4720650"/>
            <a:ext cx="4649871" cy="1485463"/>
            <a:chOff x="526508" y="4428417"/>
            <a:chExt cx="4649871" cy="148546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E9A5682-BCAC-274B-A75C-0DAB5440C027}"/>
                </a:ext>
              </a:extLst>
            </p:cNvPr>
            <p:cNvGrpSpPr/>
            <p:nvPr/>
          </p:nvGrpSpPr>
          <p:grpSpPr>
            <a:xfrm>
              <a:off x="526508" y="4428417"/>
              <a:ext cx="4649871" cy="1485463"/>
              <a:chOff x="1929239" y="3028862"/>
              <a:chExt cx="4649871" cy="148546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4746CEA-E7F6-E94F-9E54-E3BC33982415}"/>
                  </a:ext>
                </a:extLst>
              </p:cNvPr>
              <p:cNvSpPr/>
              <p:nvPr/>
            </p:nvSpPr>
            <p:spPr>
              <a:xfrm>
                <a:off x="1929239" y="3786139"/>
                <a:ext cx="384048" cy="38404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E3CB3E2-981E-4445-8CE5-ADF6DA9152ED}"/>
                  </a:ext>
                </a:extLst>
              </p:cNvPr>
              <p:cNvSpPr/>
              <p:nvPr/>
            </p:nvSpPr>
            <p:spPr>
              <a:xfrm>
                <a:off x="6147433" y="3028862"/>
                <a:ext cx="384048" cy="38404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08E14132-7754-8A46-AF98-D8A2CF167797}"/>
                  </a:ext>
                </a:extLst>
              </p:cNvPr>
              <p:cNvSpPr/>
              <p:nvPr/>
            </p:nvSpPr>
            <p:spPr>
              <a:xfrm>
                <a:off x="2594572" y="3069549"/>
                <a:ext cx="3155770" cy="30267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600" dirty="0">
                    <a:solidFill>
                      <a:schemeClr val="tx1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原函数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（保留字）</a:t>
                </a:r>
                <a:endParaRPr lang="en-TW" sz="1600" dirty="0">
                  <a:solidFill>
                    <a:schemeClr val="tx1"/>
                  </a:solidFill>
                  <a:latin typeface="STXinwei" panose="02010800040101010101" pitchFamily="2" charset="-122"/>
                  <a:ea typeface="STXinwei" panose="02010800040101010101" pitchFamily="2" charset="-122"/>
                </a:endParaRP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D0172D8D-F11B-1348-BD97-5EDCB52220E1}"/>
                  </a:ext>
                </a:extLst>
              </p:cNvPr>
              <p:cNvSpPr/>
              <p:nvPr/>
            </p:nvSpPr>
            <p:spPr>
              <a:xfrm>
                <a:off x="2563059" y="3512509"/>
                <a:ext cx="1611974" cy="2805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𝝺</a:t>
                </a:r>
                <a:r>
                  <a:rPr lang="en-US" altLang="zh-CN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x.(…x…)</a:t>
                </a:r>
                <a:endParaRPr lang="en-TW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2C3ED29F-7651-2A40-919D-A812DB640C50}"/>
                  </a:ext>
                </a:extLst>
              </p:cNvPr>
              <p:cNvSpPr/>
              <p:nvPr/>
            </p:nvSpPr>
            <p:spPr>
              <a:xfrm>
                <a:off x="4390545" y="3512509"/>
                <a:ext cx="1359797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𝝺</a:t>
                </a:r>
                <a:r>
                  <a:rPr lang="en-US" altLang="zh-CN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y.(…y…)</a:t>
                </a:r>
                <a:endParaRPr lang="en-TW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D78083DB-CA43-0B41-9E3A-64309FCF767E}"/>
                  </a:ext>
                </a:extLst>
              </p:cNvPr>
              <p:cNvCxnSpPr>
                <a:cxnSpLocks/>
                <a:stCxn id="34" idx="7"/>
                <a:endCxn id="37" idx="1"/>
              </p:cNvCxnSpPr>
              <p:nvPr/>
            </p:nvCxnSpPr>
            <p:spPr>
              <a:xfrm flipV="1">
                <a:off x="2257044" y="3652795"/>
                <a:ext cx="306015" cy="1895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0C224FD-6647-EE4F-AE39-436CDF7562E2}"/>
                  </a:ext>
                </a:extLst>
              </p:cNvPr>
              <p:cNvCxnSpPr>
                <a:cxnSpLocks/>
                <a:stCxn id="34" idx="0"/>
                <a:endCxn id="36" idx="1"/>
              </p:cNvCxnSpPr>
              <p:nvPr/>
            </p:nvCxnSpPr>
            <p:spPr>
              <a:xfrm flipV="1">
                <a:off x="2121263" y="3220886"/>
                <a:ext cx="473309" cy="5652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0D72DE6-45F1-1E41-B64D-077F43202D3F}"/>
                  </a:ext>
                </a:extLst>
              </p:cNvPr>
              <p:cNvCxnSpPr>
                <a:cxnSpLocks/>
                <a:stCxn id="36" idx="3"/>
                <a:endCxn id="58" idx="2"/>
              </p:cNvCxnSpPr>
              <p:nvPr/>
            </p:nvCxnSpPr>
            <p:spPr>
              <a:xfrm>
                <a:off x="5750342" y="3220886"/>
                <a:ext cx="39709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820B20B5-A25A-554D-AC40-CA19AA61DEA0}"/>
                  </a:ext>
                </a:extLst>
              </p:cNvPr>
              <p:cNvCxnSpPr>
                <a:cxnSpLocks/>
                <a:stCxn id="37" idx="3"/>
                <a:endCxn id="38" idx="1"/>
              </p:cNvCxnSpPr>
              <p:nvPr/>
            </p:nvCxnSpPr>
            <p:spPr>
              <a:xfrm flipV="1">
                <a:off x="4175033" y="3645097"/>
                <a:ext cx="215512" cy="76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099423D0-5E8F-5946-82BE-1074CB438F5A}"/>
                  </a:ext>
                </a:extLst>
              </p:cNvPr>
              <p:cNvCxnSpPr>
                <a:cxnSpLocks/>
                <a:stCxn id="38" idx="3"/>
                <a:endCxn id="51" idx="1"/>
              </p:cNvCxnSpPr>
              <p:nvPr/>
            </p:nvCxnSpPr>
            <p:spPr>
              <a:xfrm>
                <a:off x="5750342" y="3645097"/>
                <a:ext cx="500963" cy="1972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B0BC17E0-A825-AA4C-B34E-E36D1469D5C4}"/>
                  </a:ext>
                </a:extLst>
              </p:cNvPr>
              <p:cNvSpPr/>
              <p:nvPr/>
            </p:nvSpPr>
            <p:spPr>
              <a:xfrm>
                <a:off x="4390545" y="3852517"/>
                <a:ext cx="1341641" cy="2651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dirty="0">
                    <a:solidFill>
                      <a:schemeClr val="tx1"/>
                    </a:solidFill>
                  </a:rPr>
                  <a:t>(…T…)</a:t>
                </a:r>
              </a:p>
            </p:txBody>
          </p: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E10414D0-17F1-7546-B89C-8AF95BD4FF08}"/>
                  </a:ext>
                </a:extLst>
              </p:cNvPr>
              <p:cNvSpPr/>
              <p:nvPr/>
            </p:nvSpPr>
            <p:spPr>
              <a:xfrm>
                <a:off x="2563060" y="4249725"/>
                <a:ext cx="1611973" cy="264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1200" dirty="0">
                    <a:solidFill>
                      <a:schemeClr val="tx1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f(函数表达式)</a:t>
                </a:r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FF4A8391-82A7-BB4F-88DE-332514C4564A}"/>
                  </a:ext>
                </a:extLst>
              </p:cNvPr>
              <p:cNvSpPr/>
              <p:nvPr/>
            </p:nvSpPr>
            <p:spPr>
              <a:xfrm>
                <a:off x="2544904" y="3849344"/>
                <a:ext cx="1630129" cy="264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𝝺</a:t>
                </a:r>
                <a:r>
                  <a:rPr lang="en-US" altLang="zh-CN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x.(…x…)(T)</a:t>
                </a:r>
                <a:endParaRPr lang="en-TW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DAA0089-34DA-BE48-BFD3-3EBBADE4028D}"/>
                  </a:ext>
                </a:extLst>
              </p:cNvPr>
              <p:cNvCxnSpPr>
                <a:cxnSpLocks/>
                <a:stCxn id="48" idx="3"/>
                <a:endCxn id="45" idx="1"/>
              </p:cNvCxnSpPr>
              <p:nvPr/>
            </p:nvCxnSpPr>
            <p:spPr>
              <a:xfrm>
                <a:off x="4175033" y="3981644"/>
                <a:ext cx="215512" cy="34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ADA9905-4323-A64E-918F-80E4D5A55D90}"/>
                  </a:ext>
                </a:extLst>
              </p:cNvPr>
              <p:cNvCxnSpPr>
                <a:cxnSpLocks/>
                <a:stCxn id="45" idx="3"/>
                <a:endCxn id="51" idx="2"/>
              </p:cNvCxnSpPr>
              <p:nvPr/>
            </p:nvCxnSpPr>
            <p:spPr>
              <a:xfrm flipV="1">
                <a:off x="5732186" y="3978163"/>
                <a:ext cx="462876" cy="69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2EC596F-518E-B748-823C-86D825B859D7}"/>
                  </a:ext>
                </a:extLst>
              </p:cNvPr>
              <p:cNvSpPr/>
              <p:nvPr/>
            </p:nvSpPr>
            <p:spPr>
              <a:xfrm>
                <a:off x="6195062" y="3786139"/>
                <a:ext cx="384048" cy="38404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/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AB4EB2C6-DA69-154A-9DBD-1B12CC6C50B0}"/>
                  </a:ext>
                </a:extLst>
              </p:cNvPr>
              <p:cNvCxnSpPr>
                <a:cxnSpLocks/>
                <a:stCxn id="56" idx="3"/>
                <a:endCxn id="130" idx="1"/>
              </p:cNvCxnSpPr>
              <p:nvPr/>
            </p:nvCxnSpPr>
            <p:spPr>
              <a:xfrm flipV="1">
                <a:off x="4175033" y="4377812"/>
                <a:ext cx="215512" cy="42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D9FF0D15-5A16-2341-A273-21922E6BC6EE}"/>
                  </a:ext>
                </a:extLst>
              </p:cNvPr>
              <p:cNvCxnSpPr>
                <a:cxnSpLocks/>
                <a:stCxn id="34" idx="6"/>
                <a:endCxn id="48" idx="1"/>
              </p:cNvCxnSpPr>
              <p:nvPr/>
            </p:nvCxnSpPr>
            <p:spPr>
              <a:xfrm>
                <a:off x="2313287" y="3978163"/>
                <a:ext cx="231617" cy="34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05C341DA-5767-6A4C-8068-504AC1595724}"/>
                  </a:ext>
                </a:extLst>
              </p:cNvPr>
              <p:cNvCxnSpPr>
                <a:cxnSpLocks/>
                <a:stCxn id="34" idx="5"/>
                <a:endCxn id="56" idx="1"/>
              </p:cNvCxnSpPr>
              <p:nvPr/>
            </p:nvCxnSpPr>
            <p:spPr>
              <a:xfrm>
                <a:off x="2257044" y="4113944"/>
                <a:ext cx="306016" cy="2680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54">
                <a:extLst>
                  <a:ext uri="{FF2B5EF4-FFF2-40B4-BE49-F238E27FC236}">
                    <a16:creationId xmlns:a16="http://schemas.microsoft.com/office/drawing/2014/main" id="{55442278-F577-934A-A69B-F16C09325346}"/>
                  </a:ext>
                </a:extLst>
              </p:cNvPr>
              <p:cNvCxnSpPr>
                <a:cxnSpLocks/>
                <a:stCxn id="51" idx="6"/>
                <a:endCxn id="34" idx="2"/>
              </p:cNvCxnSpPr>
              <p:nvPr/>
            </p:nvCxnSpPr>
            <p:spPr>
              <a:xfrm flipH="1">
                <a:off x="1929239" y="3978163"/>
                <a:ext cx="4649871" cy="12700"/>
              </a:xfrm>
              <a:prstGeom prst="bentConnector5">
                <a:avLst>
                  <a:gd name="adj1" fmla="val -4916"/>
                  <a:gd name="adj2" fmla="val 6140575"/>
                  <a:gd name="adj3" fmla="val 104916"/>
                </a:avLst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14FCE3D-911C-E94D-B6FC-658A602CCE7A}"/>
                </a:ext>
              </a:extLst>
            </p:cNvPr>
            <p:cNvSpPr/>
            <p:nvPr/>
          </p:nvSpPr>
          <p:spPr>
            <a:xfrm>
              <a:off x="4854744" y="4533256"/>
              <a:ext cx="162848" cy="1704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sp>
        <p:nvSpPr>
          <p:cNvPr id="1081" name="TextBox 1080">
            <a:extLst>
              <a:ext uri="{FF2B5EF4-FFF2-40B4-BE49-F238E27FC236}">
                <a16:creationId xmlns:a16="http://schemas.microsoft.com/office/drawing/2014/main" id="{1A45F5DA-248A-4041-8B73-ABFDCC2AFFC1}"/>
              </a:ext>
            </a:extLst>
          </p:cNvPr>
          <p:cNvSpPr txBox="1"/>
          <p:nvPr/>
        </p:nvSpPr>
        <p:spPr>
          <a:xfrm>
            <a:off x="968609" y="427977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所有可计算函数皆为偏序集的特例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7B3E941-44AC-5240-93A5-04F83D4D1AD1}"/>
              </a:ext>
            </a:extLst>
          </p:cNvPr>
          <p:cNvSpPr txBox="1"/>
          <p:nvPr/>
        </p:nvSpPr>
        <p:spPr>
          <a:xfrm>
            <a:off x="1799465" y="97000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格为偏序集的特例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71F8C3A2-4799-D245-89EE-8B8908107D1B}"/>
              </a:ext>
            </a:extLst>
          </p:cNvPr>
          <p:cNvSpPr txBox="1"/>
          <p:nvPr/>
        </p:nvSpPr>
        <p:spPr>
          <a:xfrm>
            <a:off x="3167986" y="1391267"/>
            <a:ext cx="158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Top (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终止符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4741EE7-159E-BF4B-9609-19A8B0B72C2B}"/>
              </a:ext>
            </a:extLst>
          </p:cNvPr>
          <p:cNvSpPr txBox="1"/>
          <p:nvPr/>
        </p:nvSpPr>
        <p:spPr>
          <a:xfrm>
            <a:off x="2984955" y="3721879"/>
            <a:ext cx="195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Bottom (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终止符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64871FE-07ED-6246-9E60-AA41D38B87FF}"/>
              </a:ext>
            </a:extLst>
          </p:cNvPr>
          <p:cNvSpPr txBox="1"/>
          <p:nvPr/>
        </p:nvSpPr>
        <p:spPr>
          <a:xfrm>
            <a:off x="4575543" y="43717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终止符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DA7235AC-6D08-CC45-A4EA-502D8CFB1586}"/>
              </a:ext>
            </a:extLst>
          </p:cNvPr>
          <p:cNvSpPr/>
          <p:nvPr/>
        </p:nvSpPr>
        <p:spPr>
          <a:xfrm>
            <a:off x="2877069" y="5933086"/>
            <a:ext cx="1359797" cy="2730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2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(函数评估结果)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32A85D83-7DD0-9E48-AA81-E6743D0A29EA}"/>
              </a:ext>
            </a:extLst>
          </p:cNvPr>
          <p:cNvCxnSpPr>
            <a:cxnSpLocks/>
            <a:stCxn id="130" idx="3"/>
            <a:endCxn id="51" idx="3"/>
          </p:cNvCxnSpPr>
          <p:nvPr/>
        </p:nvCxnSpPr>
        <p:spPr>
          <a:xfrm flipV="1">
            <a:off x="4236866" y="5805732"/>
            <a:ext cx="500963" cy="263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0" name="Table 90">
            <a:extLst>
              <a:ext uri="{FF2B5EF4-FFF2-40B4-BE49-F238E27FC236}">
                <a16:creationId xmlns:a16="http://schemas.microsoft.com/office/drawing/2014/main" id="{A6CCFF78-2F6D-E041-BC15-583270AFB7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211558"/>
              </p:ext>
            </p:extLst>
          </p:nvPr>
        </p:nvGraphicFramePr>
        <p:xfrm>
          <a:off x="172311" y="1541377"/>
          <a:ext cx="2622094" cy="240238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311047">
                  <a:extLst>
                    <a:ext uri="{9D8B030D-6E8A-4147-A177-3AD203B41FA5}">
                      <a16:colId xmlns:a16="http://schemas.microsoft.com/office/drawing/2014/main" val="2143271587"/>
                    </a:ext>
                  </a:extLst>
                </a:gridCol>
                <a:gridCol w="1311047">
                  <a:extLst>
                    <a:ext uri="{9D8B030D-6E8A-4147-A177-3AD203B41FA5}">
                      <a16:colId xmlns:a16="http://schemas.microsoft.com/office/drawing/2014/main" val="2017782780"/>
                    </a:ext>
                  </a:extLst>
                </a:gridCol>
              </a:tblGrid>
              <a:tr h="458082"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偏序集的代数特性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英文专有名词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947746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数据名称为类型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Type Calculus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371997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唯一性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Uniqueness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188525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可数性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Countable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907285"/>
                  </a:ext>
                </a:extLst>
              </a:tr>
              <a:tr h="4580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偏序性 </a:t>
                      </a:r>
                      <a:r>
                        <a:rPr lang="en-US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集合包含</a:t>
                      </a:r>
                      <a:r>
                        <a:rPr lang="en-US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/</a:t>
                      </a:r>
                      <a:r>
                        <a:rPr lang="zh-CN" altLang="en-US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从属</a:t>
                      </a:r>
                      <a:r>
                        <a:rPr lang="en-US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r>
                        <a:rPr lang="zh-CN" altLang="en-US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</a:t>
                      </a:r>
                      <a:r>
                        <a:rPr lang="en-TW" altLang="zh-CN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l</a:t>
                      </a:r>
                      <a:endParaRPr lang="en-US" altLang="zh-CN" sz="11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Partial Order (Inclusion)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811360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路径可达性</a:t>
                      </a:r>
                      <a:endParaRPr lang="en-US" altLang="zh-CN" sz="11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11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Reachability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6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939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TW" sz="2400" b="1" dirty="0">
                <a:solidFill>
                  <a:schemeClr val="dk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以光速为界</a:t>
            </a:r>
            <a:r>
              <a:rPr lang="en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的决策影响力空间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6973648" y="1112601"/>
            <a:ext cx="4267133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955982" y="1112601"/>
            <a:ext cx="4267266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874815" y="3422533"/>
            <a:ext cx="4348433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6973648" y="3422533"/>
            <a:ext cx="4306034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39180" y="3010123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4376" y="1955342"/>
            <a:ext cx="2268133" cy="240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9469642" y="4389740"/>
            <a:ext cx="2717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/>
            <a:r>
              <a:rPr lang="e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600" b="1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6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2" y="1639429"/>
            <a:ext cx="706359" cy="706359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7584990" y="3021827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961440" y="192234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7283117" y="1888067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2151665" y="448348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7131403" y="4505646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4879762" y="5147134"/>
            <a:ext cx="2434899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影响力交互空间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5141011" y="892232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影响力空间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221F0-DE3B-E240-8BEA-C1DF8D390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3791933"/>
            <a:ext cx="1177182" cy="10695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39E99-546A-7141-8668-321216A5B2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2045073"/>
            <a:ext cx="1139163" cy="10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判别系统设计方法论的优劣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？</a:t>
            </a:r>
            <a:b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</a:b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(Patrick &amp; </a:t>
            </a:r>
            <a:r>
              <a:rPr lang="en-US" altLang="zh-C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Radhia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 </a:t>
            </a:r>
            <a:r>
              <a:rPr lang="en-US" altLang="zh-C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Cousot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所提出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)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43" y="3153911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03111" y="101640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1311" y="1016400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41978" y="1016400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34278" y="2270784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978" y="3100011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044" y="3056433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873911" y="2228966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15366" y="1612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43040" y="16249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782323" y="16273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4041854" y="5018068"/>
            <a:ext cx="4108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标示语义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的精确程度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可根据应用场景的需求，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即时地调用可供决策的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7846169" y="545475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在有限的时间与计算资源内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823985" y="517371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满足所有系统应用场景中的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Assumptions/Assertions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FAAF-8BA2-AF41-9406-6BD4916FA8DA}"/>
              </a:ext>
            </a:extLst>
          </p:cNvPr>
          <p:cNvSpPr txBox="1"/>
          <p:nvPr/>
        </p:nvSpPr>
        <p:spPr>
          <a:xfrm>
            <a:off x="795449" y="2413260"/>
            <a:ext cx="3011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Soundness: All provable truth are true;</a:t>
            </a:r>
          </a:p>
          <a:p>
            <a:r>
              <a:rPr lang="en-US" sz="1400" dirty="0"/>
              <a:t>Completeness: All truth are provable;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32A8-B136-914A-8A2A-3D27D401E35A}"/>
              </a:ext>
            </a:extLst>
          </p:cNvPr>
          <p:cNvSpPr txBox="1"/>
          <p:nvPr/>
        </p:nvSpPr>
        <p:spPr>
          <a:xfrm>
            <a:off x="8150671" y="2413260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Terminable: The program of interest eventually stops;</a:t>
            </a:r>
          </a:p>
          <a:p>
            <a:r>
              <a:rPr lang="en-US" sz="1400" dirty="0"/>
              <a:t>Bounded Term.: The said program stops given a bound;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5AD22-10BE-D44B-9649-47AC81A1308D}"/>
              </a:ext>
            </a:extLst>
          </p:cNvPr>
          <p:cNvSpPr txBox="1"/>
          <p:nvPr/>
        </p:nvSpPr>
        <p:spPr>
          <a:xfrm>
            <a:off x="4241478" y="2529659"/>
            <a:ext cx="3747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Precise semantics: Avoid False Positive/Negative.</a:t>
            </a:r>
          </a:p>
        </p:txBody>
      </p:sp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176" y="387153"/>
            <a:ext cx="9405959" cy="466287"/>
          </a:xfrm>
        </p:spPr>
        <p:txBody>
          <a:bodyPr>
            <a:normAutofit/>
          </a:bodyPr>
          <a:lstStyle/>
          <a:p>
            <a:pPr defTabSz="914332">
              <a:spcBef>
                <a:spcPts val="0"/>
              </a:spcBef>
              <a:buSzPts val="2800"/>
              <a:defRPr/>
            </a:pP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9999" y="6322162"/>
            <a:ext cx="2744272" cy="365125"/>
          </a:xfrm>
        </p:spPr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15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779" y="2165663"/>
            <a:ext cx="3315203" cy="41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84" y="3000491"/>
            <a:ext cx="3425046" cy="25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351557" y="1359539"/>
            <a:ext cx="35580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运用偏序集代数方法奠定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研究分布与并发系统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同时也是TLA+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 时序逻辑形式化模型检验工具的开发者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的原创者</a:t>
            </a:r>
          </a:p>
          <a:p>
            <a:pPr algn="ctr"/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152" y="2132830"/>
            <a:ext cx="3525896" cy="4222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8592776" y="6354993"/>
            <a:ext cx="3025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lamport.azurewebsites.net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tla</a:t>
            </a:r>
            <a:r>
              <a:rPr lang="en-US" sz="900" dirty="0">
                <a:hlinkClick r:id="rId5"/>
              </a:rPr>
              <a:t>/amazon-</a:t>
            </a:r>
            <a:r>
              <a:rPr lang="en-US" sz="900" dirty="0" err="1">
                <a:hlinkClick r:id="rId5"/>
              </a:rPr>
              <a:t>excerpt.html</a:t>
            </a:r>
            <a:endParaRPr lang="en-TW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351557" y="5743622"/>
            <a:ext cx="35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Leslie Lamport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50" y="3429000"/>
            <a:ext cx="3001108" cy="113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785" y="3682116"/>
            <a:ext cx="1139173" cy="1832697"/>
          </a:xfrm>
          <a:prstGeom prst="rect">
            <a:avLst/>
          </a:prstGeom>
        </p:spPr>
      </p:pic>
      <p:sp>
        <p:nvSpPr>
          <p:cNvPr id="13" name="Google Shape;215;p34">
            <a:extLst>
              <a:ext uri="{FF2B5EF4-FFF2-40B4-BE49-F238E27FC236}">
                <a16:creationId xmlns:a16="http://schemas.microsoft.com/office/drawing/2014/main" id="{2B42146F-C371-8A42-97EB-61A65ECC159C}"/>
              </a:ext>
            </a:extLst>
          </p:cNvPr>
          <p:cNvSpPr txBox="1"/>
          <p:nvPr/>
        </p:nvSpPr>
        <p:spPr>
          <a:xfrm>
            <a:off x="6219102" y="4299288"/>
            <a:ext cx="1674492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偏序集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971A9C5-94B4-A043-8CCA-1E6904E7BD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2068" y="3354204"/>
            <a:ext cx="1139173" cy="18326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09D9CD2-FC52-6B43-9628-47CB6EB21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615" y="3360148"/>
            <a:ext cx="1139173" cy="1832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546" y="299420"/>
            <a:ext cx="7599214" cy="46166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3000053" y="2749695"/>
            <a:ext cx="3354574" cy="3173896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安全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Safety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避免坏事发生</a:t>
            </a: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5554409" y="2749695"/>
            <a:ext cx="3297302" cy="3173895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活性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Liveness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保证好事发生</a:t>
            </a: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16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5554409" y="344832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</a:t>
            </a:r>
          </a:p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3295508" y="1988263"/>
            <a:ext cx="530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Correctness 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TW" altLang="zh-CN" sz="2400" dirty="0"/>
              <a:t>Safety ^ Liveness</a:t>
            </a:r>
            <a:endParaRPr lang="en-TW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F456F3-1777-9B4D-AB99-BA6C268CDD0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H="1" flipV="1">
            <a:off x="5949152" y="2449928"/>
            <a:ext cx="5367" cy="9983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softEdge rad="6129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3567073" y="1532286"/>
            <a:ext cx="476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系统正确性的逻辑断言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(assertion)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表达式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6C0BF9-0598-BC4B-AB0C-B49DDC200F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4409" y="3967103"/>
            <a:ext cx="813418" cy="739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A3056C-61F0-D246-AF80-6129032685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049" y="5336785"/>
            <a:ext cx="517526" cy="47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33D56F-A78D-6447-AE10-9F2ED7DD50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75" y="2978096"/>
            <a:ext cx="517526" cy="470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8F3ABA-E063-6149-96BC-20DE4F4A5FF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4865316"/>
            <a:ext cx="372292" cy="338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CC0C48-63E9-8D45-9303-53B701A72DA7}"/>
              </a:ext>
            </a:extLst>
          </p:cNvPr>
          <p:cNvSpPr txBox="1"/>
          <p:nvPr/>
        </p:nvSpPr>
        <p:spPr>
          <a:xfrm>
            <a:off x="2885652" y="6006519"/>
            <a:ext cx="612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以上的Venn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Diagram,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代表了系统模型的交集与联集关系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而所有系统模型，均可以偏序集的代数化语义来表达。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805" y="521908"/>
            <a:ext cx="10469152" cy="4474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系统模型的优化是一个反复迭代的模型空间搜寻过程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fixed point semantic formalize model interpolation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07BC-E709-2E4D-A81B-3CD68F7F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975" y="2763003"/>
            <a:ext cx="2612229" cy="73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6FDFB-E160-5E42-B845-C56903A48B85}"/>
              </a:ext>
            </a:extLst>
          </p:cNvPr>
          <p:cNvSpPr txBox="1"/>
          <p:nvPr/>
        </p:nvSpPr>
        <p:spPr>
          <a:xfrm>
            <a:off x="4928471" y="369689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抽象解释所用的</a:t>
            </a:r>
          </a:p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伽罗华连接算式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BBF941-BC0B-4642-9272-D0E8D43CB2E0}"/>
              </a:ext>
            </a:extLst>
          </p:cNvPr>
          <p:cNvSpPr txBox="1"/>
          <p:nvPr/>
        </p:nvSpPr>
        <p:spPr>
          <a:xfrm>
            <a:off x="8808136" y="508228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Abstract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CF3D4-6F03-4C4E-8CE0-5062E02CAD85}"/>
              </a:ext>
            </a:extLst>
          </p:cNvPr>
          <p:cNvSpPr txBox="1"/>
          <p:nvPr/>
        </p:nvSpPr>
        <p:spPr>
          <a:xfrm>
            <a:off x="1351079" y="507571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具象化系统模型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Concrete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Model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5941-C7CD-E64A-AED4-583EBF620B15}"/>
              </a:ext>
            </a:extLst>
          </p:cNvPr>
          <p:cNvSpPr txBox="1"/>
          <p:nvPr/>
        </p:nvSpPr>
        <p:spPr>
          <a:xfrm>
            <a:off x="1584933" y="6384588"/>
            <a:ext cx="902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derived from: </a:t>
            </a:r>
            <a:r>
              <a:rPr lang="en-US" dirty="0">
                <a:hlinkClick r:id="rId3"/>
              </a:rPr>
              <a:t>A Galois Connection Calculus for Abstract Interpretation</a:t>
            </a:r>
            <a:r>
              <a:rPr lang="zh-CN" altLang="en-US" dirty="0"/>
              <a:t>  </a:t>
            </a:r>
            <a:r>
              <a:rPr lang="en-US" altLang="zh-CN" dirty="0"/>
              <a:t>by </a:t>
            </a:r>
            <a:r>
              <a:rPr lang="en-US" altLang="zh-CN" dirty="0">
                <a:hlinkClick r:id="rId4"/>
              </a:rPr>
              <a:t>Patrick </a:t>
            </a:r>
            <a:r>
              <a:rPr lang="en-US" altLang="zh-CN" dirty="0" err="1">
                <a:hlinkClick r:id="rId4"/>
              </a:rPr>
              <a:t>Cousot</a:t>
            </a:r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55530-67E8-3847-A8CD-B19A5E611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3" cy="1444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D817F-1679-FE42-AE04-E80049B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212" y="5178446"/>
            <a:ext cx="4201201" cy="978362"/>
          </a:xfrm>
          <a:prstGeom prst="rect">
            <a:avLst/>
          </a:prstGeom>
        </p:spPr>
      </p:pic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E99607B7-2E48-CA47-B9AB-F60C576CB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555" y="257062"/>
            <a:ext cx="1670717" cy="12639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CDB0F-ED43-EB4C-8B2C-C1E7108181BB}"/>
              </a:ext>
            </a:extLst>
          </p:cNvPr>
          <p:cNvSpPr txBox="1"/>
          <p:nvPr/>
        </p:nvSpPr>
        <p:spPr>
          <a:xfrm>
            <a:off x="9971870" y="1652043"/>
            <a:ext cx="2012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hlinkClick r:id="rId7"/>
              </a:rPr>
              <a:t>Abstract Interpretation With Professor Patrick </a:t>
            </a:r>
            <a:r>
              <a:rPr lang="en-US" sz="600" dirty="0" err="1">
                <a:hlinkClick r:id="rId7"/>
              </a:rPr>
              <a:t>Cousot</a:t>
            </a:r>
            <a:r>
              <a:rPr lang="en-US" sz="600" dirty="0">
                <a:hlinkClick r:id="rId7"/>
              </a:rPr>
              <a:t> </a:t>
            </a:r>
          </a:p>
          <a:p>
            <a:pPr algn="ctr"/>
            <a:r>
              <a:rPr lang="en-US" sz="600" dirty="0">
                <a:hlinkClick r:id="rId7"/>
              </a:rPr>
              <a:t>| Lecture Series on AI #11 | J.P. Morgan</a:t>
            </a:r>
            <a:endParaRPr lang="en-US" sz="600" dirty="0"/>
          </a:p>
        </p:txBody>
      </p:sp>
      <p:pic>
        <p:nvPicPr>
          <p:cNvPr id="40" name="Picture 39">
            <a:hlinkClick r:id="rId4"/>
            <a:extLst>
              <a:ext uri="{FF2B5EF4-FFF2-40B4-BE49-F238E27FC236}">
                <a16:creationId xmlns:a16="http://schemas.microsoft.com/office/drawing/2014/main" id="{054C730D-FC04-FF4E-B2F5-4140C49A92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5745" y="5538551"/>
            <a:ext cx="1163552" cy="113871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D1D4D45-6138-B441-B711-B19013A69115}"/>
              </a:ext>
            </a:extLst>
          </p:cNvPr>
          <p:cNvGrpSpPr/>
          <p:nvPr/>
        </p:nvGrpSpPr>
        <p:grpSpPr>
          <a:xfrm>
            <a:off x="7408939" y="2014415"/>
            <a:ext cx="4598886" cy="2914544"/>
            <a:chOff x="14586220" y="-90362"/>
            <a:chExt cx="4280983" cy="266538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D4DEB4-A453-7A40-AAF1-04B3A1E9DD01}"/>
                </a:ext>
              </a:extLst>
            </p:cNvPr>
            <p:cNvSpPr/>
            <p:nvPr/>
          </p:nvSpPr>
          <p:spPr>
            <a:xfrm>
              <a:off x="145862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0FC00D6-E3BA-CA44-96D4-D505F530F8FA}"/>
                </a:ext>
              </a:extLst>
            </p:cNvPr>
            <p:cNvSpPr/>
            <p:nvPr/>
          </p:nvSpPr>
          <p:spPr>
            <a:xfrm>
              <a:off x="16114275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165C94-1702-E64F-831A-76F804353E7F}"/>
                </a:ext>
              </a:extLst>
            </p:cNvPr>
            <p:cNvSpPr txBox="1"/>
            <p:nvPr/>
          </p:nvSpPr>
          <p:spPr>
            <a:xfrm>
              <a:off x="16020035" y="763596"/>
              <a:ext cx="1317905" cy="759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抽象规则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F7540B-83B1-3D45-B887-3718A92439F2}"/>
                </a:ext>
              </a:extLst>
            </p:cNvPr>
            <p:cNvSpPr txBox="1"/>
            <p:nvPr/>
          </p:nvSpPr>
          <p:spPr>
            <a:xfrm>
              <a:off x="17682843" y="1154642"/>
              <a:ext cx="744903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B18525-B973-B841-ACFA-2D6372CA7F55}"/>
                </a:ext>
              </a:extLst>
            </p:cNvPr>
            <p:cNvSpPr txBox="1"/>
            <p:nvPr/>
          </p:nvSpPr>
          <p:spPr>
            <a:xfrm>
              <a:off x="14933335" y="1092858"/>
              <a:ext cx="744904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  <p:sp>
        <p:nvSpPr>
          <p:cNvPr id="44" name="Right Arrow 43">
            <a:extLst>
              <a:ext uri="{FF2B5EF4-FFF2-40B4-BE49-F238E27FC236}">
                <a16:creationId xmlns:a16="http://schemas.microsoft.com/office/drawing/2014/main" id="{05341C78-324A-0740-B33E-92A5A45D3899}"/>
              </a:ext>
            </a:extLst>
          </p:cNvPr>
          <p:cNvSpPr/>
          <p:nvPr/>
        </p:nvSpPr>
        <p:spPr>
          <a:xfrm>
            <a:off x="4382935" y="430209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𝛼：</a:t>
            </a:r>
            <a:r>
              <a:rPr lang="en-TW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抽象系统映射</a:t>
            </a:r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函子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A18D84A6-657E-6F48-9BA1-B0CD2B11AB8F}"/>
              </a:ext>
            </a:extLst>
          </p:cNvPr>
          <p:cNvSpPr/>
          <p:nvPr/>
        </p:nvSpPr>
        <p:spPr>
          <a:xfrm flipH="1">
            <a:off x="4339598" y="2057836"/>
            <a:ext cx="3314431" cy="648571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𝛾：</a:t>
            </a:r>
            <a:r>
              <a:rPr lang="en-TW" sz="20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具象系统映射</a:t>
            </a:r>
            <a:r>
              <a:rPr lang="en-TW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函子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0CAEDC-C9BB-9341-B574-48DAB9B10243}"/>
              </a:ext>
            </a:extLst>
          </p:cNvPr>
          <p:cNvGrpSpPr/>
          <p:nvPr/>
        </p:nvGrpSpPr>
        <p:grpSpPr>
          <a:xfrm>
            <a:off x="457476" y="1846328"/>
            <a:ext cx="3753911" cy="2914544"/>
            <a:chOff x="14933336" y="-90362"/>
            <a:chExt cx="3494408" cy="26653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85A129C-5FF5-F542-A5E9-79E6679070E9}"/>
                </a:ext>
              </a:extLst>
            </p:cNvPr>
            <p:cNvSpPr/>
            <p:nvPr/>
          </p:nvSpPr>
          <p:spPr>
            <a:xfrm>
              <a:off x="15041920" y="-90361"/>
              <a:ext cx="2752930" cy="2665379"/>
            </a:xfrm>
            <a:prstGeom prst="ellipse">
              <a:avLst/>
            </a:prstGeom>
            <a:solidFill>
              <a:schemeClr val="tx2">
                <a:lumMod val="75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913FC3-E279-AA41-B221-E6A150D98C89}"/>
                </a:ext>
              </a:extLst>
            </p:cNvPr>
            <p:cNvSpPr/>
            <p:nvPr/>
          </p:nvSpPr>
          <p:spPr>
            <a:xfrm>
              <a:off x="15524561" y="-90362"/>
              <a:ext cx="2752928" cy="2665379"/>
            </a:xfrm>
            <a:prstGeom prst="ellipse">
              <a:avLst/>
            </a:prstGeom>
            <a:solidFill>
              <a:schemeClr val="accent5">
                <a:lumMod val="75000"/>
                <a:alpha val="48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43D0AF-4511-FC49-A37C-4F3CB16A60EB}"/>
                </a:ext>
              </a:extLst>
            </p:cNvPr>
            <p:cNvSpPr txBox="1"/>
            <p:nvPr/>
          </p:nvSpPr>
          <p:spPr>
            <a:xfrm>
              <a:off x="16020041" y="763596"/>
              <a:ext cx="1317902" cy="759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具体现象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DFAEA4-F9D9-6148-AEB0-1A97D0B0EFD6}"/>
                </a:ext>
              </a:extLst>
            </p:cNvPr>
            <p:cNvSpPr txBox="1"/>
            <p:nvPr/>
          </p:nvSpPr>
          <p:spPr>
            <a:xfrm>
              <a:off x="17682843" y="1154642"/>
              <a:ext cx="744901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0F9B65F-EFED-3A45-A544-AAD1E8AAFCE1}"/>
                </a:ext>
              </a:extLst>
            </p:cNvPr>
            <p:cNvSpPr txBox="1"/>
            <p:nvPr/>
          </p:nvSpPr>
          <p:spPr>
            <a:xfrm>
              <a:off x="14933336" y="1092858"/>
              <a:ext cx="744902" cy="422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24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安全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20670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散落在各类计算模型中的决策论证方法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16" name="Table">
            <a:extLst>
              <a:ext uri="{FF2B5EF4-FFF2-40B4-BE49-F238E27FC236}">
                <a16:creationId xmlns:a16="http://schemas.microsoft.com/office/drawing/2014/main" id="{63AE37BB-E487-3147-82D1-A9334E4D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947706"/>
              </p:ext>
            </p:extLst>
          </p:nvPr>
        </p:nvGraphicFramePr>
        <p:xfrm>
          <a:off x="1252387" y="1982575"/>
          <a:ext cx="10263134" cy="4121656"/>
        </p:xfrm>
        <a:graphic>
          <a:graphicData uri="http://schemas.openxmlformats.org/drawingml/2006/table">
            <a:tbl>
              <a:tblPr firstRow="1" firstCol="1"/>
              <a:tblGrid>
                <a:gridCol w="164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2200"/>
                      </a:pPr>
                      <a:endParaRPr sz="110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系统代数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离散系统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动态系统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概率推论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专家规则系统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范畴论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证明辅助系统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算元（名词片语</a:t>
                      </a:r>
                      <a:r>
                        <a:rPr sz="1100" b="1" dirty="0"/>
                        <a:t>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/>
                        <a:t>&lt;</a:t>
                      </a:r>
                      <a:r>
                        <a:rPr sz="1100" dirty="0" err="1"/>
                        <a:t>特性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真值</a:t>
                      </a:r>
                      <a:r>
                        <a:rPr sz="1100" dirty="0"/>
                        <a:t>, </a:t>
                      </a:r>
                      <a:r>
                        <a:rPr sz="1100" dirty="0" err="1"/>
                        <a:t>组织</a:t>
                      </a:r>
                      <a:r>
                        <a:rPr sz="1100" dirty="0"/>
                        <a:t>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事件令牌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变量矩阵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各变量的
概率分布函数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布尔逻辑变量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对象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定理陈述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算符（动词片语）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{编码, 枚举, 评估}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令牌追踪过程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更新时序数列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条件概率矩阵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规则宣告语言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态射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使用者提示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元素关系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键值对</a:t>
                      </a:r>
                      <a:r>
                        <a:rPr lang="en-TW" sz="1100" dirty="0"/>
                        <a:t>数据格式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拓扑条件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因变量表达式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因果拓扑结构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假设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与</a:t>
                      </a:r>
                      <a:r>
                        <a:rPr sz="1100" dirty="0"/>
                        <a:t> </a:t>
                      </a:r>
                      <a:r>
                        <a:rPr sz="1100" dirty="0" err="1"/>
                        <a:t>断言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箭头</a:t>
                      </a:r>
                      <a:r>
                        <a:rPr sz="1100" dirty="0"/>
                        <a:t>/
</a:t>
                      </a:r>
                      <a:r>
                        <a:rPr sz="1100" dirty="0" err="1"/>
                        <a:t>函数</a:t>
                      </a:r>
                      <a:r>
                        <a:rPr sz="1100" dirty="0"/>
                        <a:t>/</a:t>
                      </a:r>
                      <a:r>
                        <a:rPr lang="en-US" sz="1100" dirty="0" err="1"/>
                        <a:t>态射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时域尺度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离散时域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连续时域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无时域概念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自定义时域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形式化语义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可达性分析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安全性与活性分析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变量数列报表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边际概率分布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合规系统配置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同构条件分析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变量命名 与 
拓扑关系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执行引擎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复合式计算模型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联立方程式求解器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贝叶斯网络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Olog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Catlab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归纳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演绎</a:t>
                      </a:r>
                      <a:r>
                        <a:rPr sz="1100" dirty="0"/>
                        <a:t>/</a:t>
                      </a:r>
                      <a:r>
                        <a:rPr sz="1100" dirty="0" err="1"/>
                        <a:t>简化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应用领域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系统方案开发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安全与活性分析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系统趋势分析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故障侦错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系统论证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/>
                        <a:t>纯数学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/>
                      <a:r>
                        <a:rPr sz="1100" dirty="0" err="1"/>
                        <a:t>验证设计合约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0B567-EE35-BB44-B2CC-2B8CCE73F89E}"/>
              </a:ext>
            </a:extLst>
          </p:cNvPr>
          <p:cNvSpPr/>
          <p:nvPr/>
        </p:nvSpPr>
        <p:spPr>
          <a:xfrm>
            <a:off x="2875280" y="1982575"/>
            <a:ext cx="1198880" cy="4121656"/>
          </a:xfrm>
          <a:prstGeom prst="roundRect">
            <a:avLst/>
          </a:prstGeom>
          <a:noFill/>
          <a:ln w="63500">
            <a:solidFill>
              <a:srgbClr val="E9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16652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5144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何谓代数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B2F2-F610-7547-A233-56DB8FD70F8A}"/>
              </a:ext>
            </a:extLst>
          </p:cNvPr>
          <p:cNvSpPr txBox="1"/>
          <p:nvPr/>
        </p:nvSpPr>
        <p:spPr>
          <a:xfrm>
            <a:off x="1481063" y="3147051"/>
            <a:ext cx="10123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算元集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：定义代数算元的集合范围，可视为代数的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算符集：定义算元之间通过复合符号交互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映射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，如加、减、乘、除等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操作。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封闭</a:t>
            </a:r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性(</a:t>
            </a:r>
            <a:r>
              <a:rPr lang="en-TW" sz="20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Closure Property</a:t>
            </a:r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zh-CN" alt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通过算符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所映射定义的算元，仍在算元集中。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76E5C-7DE7-CB40-8468-31DEF278B788}"/>
              </a:ext>
            </a:extLst>
          </p:cNvPr>
          <p:cNvSpPr txBox="1"/>
          <p:nvPr/>
        </p:nvSpPr>
        <p:spPr>
          <a:xfrm>
            <a:off x="3679476" y="2316279"/>
            <a:ext cx="4602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代数 := &lt;算元集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</a:rPr>
              <a:t>集</a:t>
            </a:r>
            <a:r>
              <a:rPr lang="en-TW" sz="2800" dirty="0">
                <a:latin typeface="STXinwei" panose="02010800040101010101" pitchFamily="2" charset="-122"/>
                <a:ea typeface="STXinwei" panose="02010800040101010101" pitchFamily="2" charset="-122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dirty="0">
                <a:latin typeface="STXinwei" panose="02010800040101010101" pitchFamily="2" charset="-122"/>
                <a:ea typeface="STXinwei" panose="02010800040101010101" pitchFamily="2" charset="-122"/>
              </a:rPr>
              <a:t>Prof. of Surya University, Vice President of Research and Development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koo0905@gmail.com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集成多种领域信息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2387530" y="4986410"/>
            <a:ext cx="6019800" cy="1771009"/>
            <a:chOff x="3088481" y="2305154"/>
            <a:chExt cx="6019800" cy="177100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686"/>
            <a:stretch/>
          </p:blipFill>
          <p:spPr>
            <a:xfrm>
              <a:off x="3088481" y="2305154"/>
              <a:ext cx="6019800" cy="16621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10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8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717263" y="4345254"/>
            <a:ext cx="807892" cy="72591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100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2525155" y="4523544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三类信息的数据内容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8407330" y="5627869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Pre-Condition: 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assumption)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8407330" y="5975290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Post-Condition: 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assertion)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65449D4-7B6F-864B-89DD-9FB3E46D8E12}"/>
              </a:ext>
            </a:extLst>
          </p:cNvPr>
          <p:cNvSpPr txBox="1">
            <a:spLocks/>
          </p:cNvSpPr>
          <p:nvPr/>
        </p:nvSpPr>
        <p:spPr bwMode="auto">
          <a:xfrm>
            <a:off x="504293" y="1073254"/>
            <a:ext cx="11188176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系统代数： 以多层次结构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many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sorted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structure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的语言逻辑，表述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Represent)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系统的参与对象与交互关系。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命名空间：为系统的参与对象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互动过程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Process)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和网络结构（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Network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命名（赋予严谨的算元命名规则）</a:t>
            </a:r>
          </a:p>
          <a:p>
            <a:pPr lvl="1"/>
            <a:r>
              <a:rPr lang="zh-TW" altLang="en-US" sz="1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：以三类代数算符，映射表达算元（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&lt;P,B,C&gt;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operand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之间的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交互关系，从而以算元的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集合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表述运算结果。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0AC37E1-2C7F-4A42-9125-0A16DB260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84505"/>
              </p:ext>
            </p:extLst>
          </p:nvPr>
        </p:nvGraphicFramePr>
        <p:xfrm>
          <a:off x="412761" y="2332652"/>
          <a:ext cx="11511879" cy="198299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37293">
                  <a:extLst>
                    <a:ext uri="{9D8B030D-6E8A-4147-A177-3AD203B41FA5}">
                      <a16:colId xmlns:a16="http://schemas.microsoft.com/office/drawing/2014/main" val="4030602281"/>
                    </a:ext>
                  </a:extLst>
                </a:gridCol>
                <a:gridCol w="3837293">
                  <a:extLst>
                    <a:ext uri="{9D8B030D-6E8A-4147-A177-3AD203B41FA5}">
                      <a16:colId xmlns:a16="http://schemas.microsoft.com/office/drawing/2014/main" val="1179404190"/>
                    </a:ext>
                  </a:extLst>
                </a:gridCol>
                <a:gridCol w="3837293">
                  <a:extLst>
                    <a:ext uri="{9D8B030D-6E8A-4147-A177-3AD203B41FA5}">
                      <a16:colId xmlns:a16="http://schemas.microsoft.com/office/drawing/2014/main" val="3956295123"/>
                    </a:ext>
                  </a:extLst>
                </a:gridCol>
              </a:tblGrid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代数域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算元集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dirty="0">
                          <a:solidFill>
                            <a:schemeClr val="tx1"/>
                          </a:solidFill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算符集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937422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系统代数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（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AoS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P, B, C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编码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encd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),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枚举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enum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),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评估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(eval)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24167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algn="ctr"/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特性域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Properties, P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{&lt;key, value&gt;*} (</a:t>
                      </a:r>
                      <a:r>
                        <a:rPr lang="zh-CN" alt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键值对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merge, substitute,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delete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420624"/>
                  </a:ext>
                </a:extLst>
              </a:tr>
              <a:tr h="47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条件域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Boolean Cond, B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{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假设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, 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断言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} (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布尔表达式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)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and, or, negate, </a:t>
                      </a:r>
                      <a:r>
                        <a:rPr lang="en-US" altLang="zh-CN" sz="1600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interp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472597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复合域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 （</a:t>
                      </a: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Composition, C</a:t>
                      </a:r>
                      <a:r>
                        <a:rPr lang="zh-CN" altLang="en-US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）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&lt;{Obj},{Proc} ,{pre},{post} 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&lt; union, subtract&gt;</a:t>
                      </a:r>
                      <a:endParaRPr lang="en-TW" sz="1600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436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90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“Named” Property Domain Specification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键值域的代数化运算规则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92C0F3-FA75-3242-94A8-84A170BF0573}"/>
              </a:ext>
            </a:extLst>
          </p:cNvPr>
          <p:cNvSpPr/>
          <p:nvPr/>
        </p:nvSpPr>
        <p:spPr>
          <a:xfrm>
            <a:off x="554622" y="5790164"/>
            <a:ext cx="106966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根据Lambda Calculus的代数赋值等特性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所有函数调用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、方程式简化、算术式的赋值运算，均可用以上的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Rewrite Rules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完成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4B79B3C-E275-4A47-9826-8C6F51B08FF0}"/>
              </a:ext>
            </a:extLst>
          </p:cNvPr>
          <p:cNvSpPr txBox="1">
            <a:spLocks/>
          </p:cNvSpPr>
          <p:nvPr/>
        </p:nvSpPr>
        <p:spPr bwMode="auto">
          <a:xfrm>
            <a:off x="554622" y="1067836"/>
            <a:ext cx="6686759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Property Domain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 令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为满足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Backus-Naur Form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的键值对（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Pairs)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PROP, EXPR, VAR, …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为保留字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运算规则：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merge, substitute, delete, </a:t>
            </a:r>
            <a:r>
              <a:rPr lang="en-US" altLang="zh-TW" sz="1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interp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为算符。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42C831-3EF1-864D-8330-4D87EDB7E263}"/>
              </a:ext>
            </a:extLst>
          </p:cNvPr>
          <p:cNvSpPr/>
          <p:nvPr/>
        </p:nvSpPr>
        <p:spPr>
          <a:xfrm>
            <a:off x="800100" y="2300289"/>
            <a:ext cx="1028700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D4665-E6FE-714F-8AD5-459DD9C0EFB6}"/>
              </a:ext>
            </a:extLst>
          </p:cNvPr>
          <p:cNvSpPr/>
          <p:nvPr/>
        </p:nvSpPr>
        <p:spPr>
          <a:xfrm>
            <a:off x="516032" y="5034804"/>
            <a:ext cx="1596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Key=命名空间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B981CDC-775D-954E-816E-D9427E0C579E}"/>
              </a:ext>
            </a:extLst>
          </p:cNvPr>
          <p:cNvSpPr/>
          <p:nvPr/>
        </p:nvSpPr>
        <p:spPr>
          <a:xfrm>
            <a:off x="2151566" y="2300289"/>
            <a:ext cx="3946816" cy="2671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69E2F0-7F0D-8A41-98C4-D941BDDF4E78}"/>
              </a:ext>
            </a:extLst>
          </p:cNvPr>
          <p:cNvSpPr/>
          <p:nvPr/>
        </p:nvSpPr>
        <p:spPr>
          <a:xfrm>
            <a:off x="2151566" y="5034804"/>
            <a:ext cx="41528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Value=</a:t>
            </a:r>
            <a:r>
              <a:rPr lang="zh-CN" alt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规则（</a:t>
            </a:r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Rewrite rules)</a:t>
            </a:r>
            <a:endParaRPr lang="en-TW"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5DCC7-B4F8-0D45-A7A5-C8E28188696B}"/>
              </a:ext>
            </a:extLst>
          </p:cNvPr>
          <p:cNvSpPr txBox="1"/>
          <p:nvPr/>
        </p:nvSpPr>
        <p:spPr>
          <a:xfrm>
            <a:off x="298787" y="53733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集合论的代数运算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E92A8-7BD4-754E-B730-DCE9F40D925A}"/>
              </a:ext>
            </a:extLst>
          </p:cNvPr>
          <p:cNvSpPr txBox="1"/>
          <p:nvPr/>
        </p:nvSpPr>
        <p:spPr>
          <a:xfrm>
            <a:off x="2882338" y="537335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算术表达式的代数运算</a:t>
            </a:r>
          </a:p>
        </p:txBody>
      </p:sp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4484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函数与多项式的代数化运算均可根据箭头的追踪完成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647" y="1119382"/>
            <a:ext cx="6011333" cy="245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1254802" y="520247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三笔信息的数据结构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6726654" y="5455923"/>
            <a:ext cx="409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系统方案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的生成可根据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“假设”与“断言”的条件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让令牌根据范畴论与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计数组合学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的规则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，估算方案类型的总量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6352840" y="37530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5"/>
              </a:rPr>
              <a:t>箭头向外表示乘法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9264469" y="379922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6"/>
              </a:rPr>
              <a:t>箭头向内表示加法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6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4703" y="4188495"/>
            <a:ext cx="1794061" cy="1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5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6712" y="4237814"/>
            <a:ext cx="1894052" cy="11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5ABAF-B3C8-084E-A3FA-E63D8DA60E6F}"/>
              </a:ext>
            </a:extLst>
          </p:cNvPr>
          <p:cNvSpPr txBox="1"/>
          <p:nvPr/>
        </p:nvSpPr>
        <p:spPr>
          <a:xfrm>
            <a:off x="3634725" y="944456"/>
            <a:ext cx="492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Category Theory as an Arrow Chasing Computation</a:t>
            </a:r>
          </a:p>
        </p:txBody>
      </p:sp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9"/>
            <a:ext cx="11360800" cy="52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560" y="2455587"/>
            <a:ext cx="5956346" cy="341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6739906" y="5704558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函数的调用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，如左图的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f(_)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g(_),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只要是唯一的函数名称，均可在对应的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Script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命名空间，无差异的调用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51" y="913897"/>
            <a:ext cx="3218922" cy="4790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88DC-24E4-974C-9767-B01AC36A350A}"/>
              </a:ext>
            </a:extLst>
          </p:cNvPr>
          <p:cNvSpPr txBox="1"/>
          <p:nvPr/>
        </p:nvSpPr>
        <p:spPr>
          <a:xfrm>
            <a:off x="1357878" y="1450860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在特性域的Rewrite Process中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，要避免符号指向的循环结构，在此工具中，特别加入了侦测并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终止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循环结构的算法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9F830-7361-7C4F-A451-33274A570AE2}"/>
              </a:ext>
            </a:extLst>
          </p:cNvPr>
          <p:cNvSpPr txBox="1"/>
          <p:nvPr/>
        </p:nvSpPr>
        <p:spPr>
          <a:xfrm>
            <a:off x="783560" y="6193564"/>
            <a:ext cx="563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抽象语法树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</a:t>
            </a:r>
            <a:r>
              <a:rPr lang="zh-CN" alt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键值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对是两个偏序集的特例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Algebraic Methodology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运算与模型空间的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代数编码的封闭性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枚举过程中的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Token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总量可通过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B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的命名空间来控制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评估的计算过程可调用任何可计算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(Computable)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的函数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13BE308-8872-764D-845D-993B93B48A08}"/>
              </a:ext>
            </a:extLst>
          </p:cNvPr>
          <p:cNvSpPr txBox="1">
            <a:spLocks/>
          </p:cNvSpPr>
          <p:nvPr/>
        </p:nvSpPr>
        <p:spPr bwMode="auto">
          <a:xfrm>
            <a:off x="811751" y="940583"/>
            <a:ext cx="10856392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系统代数的边界：代数的封闭特性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(Closure property)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可用网络路径的可达性（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Reachability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）来执行运算，</a:t>
            </a:r>
            <a:endParaRPr lang="en-US" altLang="zh-TW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可达性：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Petri Net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的表达形式和语意，适用于凸显系统的并发动态行为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也是范畴论的主要计算手段</a:t>
            </a:r>
            <a:endParaRPr lang="en-US" altLang="zh-TW" sz="1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系统生成步骤：编码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(Enumerate),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  <a:r>
              <a:rPr lang="en-US" altLang="zh-TW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(Evaluate), 3E 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语言算符，（枚举法所生成模型的总量可通过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TW" altLang="en-US" sz="12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TW" altLang="en-US" sz="12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来控制）</a:t>
            </a:r>
            <a:endParaRPr lang="en-US" altLang="zh-TW" sz="12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代数化元语言：所有特定领域的系统描述语言，均可根据上述的 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3E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语言算符，编码，枚举，并评估（比对计算结果）</a:t>
            </a:r>
          </a:p>
          <a:p>
            <a:endParaRPr lang="zh-TW" altLang="en-US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4464940" y="621762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组合计数学的入门视频</a:t>
            </a:r>
            <a:endParaRPr lang="en-US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分析DSL结构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606155" y="172375"/>
            <a:ext cx="10980002" cy="4680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7" y="598289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29F74A-5972-3044-9DE8-BD828930A119}"/>
              </a:ext>
            </a:extLst>
          </p:cNvPr>
          <p:cNvSpPr txBox="1"/>
          <p:nvPr/>
        </p:nvSpPr>
        <p:spPr>
          <a:xfrm>
            <a:off x="9916177" y="1458494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DSL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:</a:t>
            </a:r>
            <a:r>
              <a:rPr lang="en-US" altLang="zh-CN" sz="1200" dirty="0"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Domain</a:t>
            </a:r>
            <a:r>
              <a:rPr lang="zh-CN" altLang="en-US" sz="1200" dirty="0"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Specific Language</a:t>
            </a:r>
          </a:p>
          <a:p>
            <a:pPr algn="ctr"/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  <a:cs typeface="Calibri" panose="020F0502020204030204" pitchFamily="34" charset="0"/>
              </a:rPr>
              <a:t>领域专用语言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体现跨领域和多层级的系统代数工具实现（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2005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年）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三位一体的“系统描述语言” 开发工具</a:t>
            </a:r>
            <a:endParaRPr lang="en-US" altLang="zh-CN" sz="1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406" y="6112300"/>
            <a:ext cx="58948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红线标示了基于Pareto</a:t>
            </a:r>
            <a:r>
              <a:rPr 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Front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原则所选出的“最优方案”</a:t>
            </a:r>
            <a:endParaRPr lang="en-US" altLang="zh-CN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根据</a:t>
            </a:r>
            <a:r>
              <a:rPr lang="en-US" sz="18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特性域的多元偏序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关系比较优劣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，从而</a:t>
            </a: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取舍方案</a:t>
            </a:r>
            <a:endParaRPr lang="es-ES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命名空间管理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683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穷尽可能状态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2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推算性能指标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833246" y="173818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823102" y="1738180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3844507" y="1738180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(Symbolic Math, Function Evaluation)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F099CB-6B6C-2849-A0D7-62E4A2487554}"/>
              </a:ext>
            </a:extLst>
          </p:cNvPr>
          <p:cNvSpPr txBox="1"/>
          <p:nvPr/>
        </p:nvSpPr>
        <p:spPr>
          <a:xfrm>
            <a:off x="2241804" y="626652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每一种</a:t>
            </a:r>
            <a:r>
              <a:rPr lang="en-US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(Semantics)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是一类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Domain Specific Language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842685-33C5-5543-8FA5-A0A91A7BD815}"/>
              </a:ext>
            </a:extLst>
          </p:cNvPr>
          <p:cNvSpPr txBox="1"/>
          <p:nvPr/>
        </p:nvSpPr>
        <p:spPr>
          <a:xfrm>
            <a:off x="4158860" y="2503675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Trace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Semantics</a:t>
            </a:r>
          </a:p>
          <a:p>
            <a:pPr algn="ctr"/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可达性语义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BE39F-57DC-5E40-91F1-FA080F1B111F}"/>
              </a:ext>
            </a:extLst>
          </p:cNvPr>
          <p:cNvSpPr txBox="1"/>
          <p:nvPr/>
        </p:nvSpPr>
        <p:spPr>
          <a:xfrm>
            <a:off x="4140426" y="4461773"/>
            <a:ext cx="1792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Domain-Specific</a:t>
            </a:r>
          </a:p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</a:t>
            </a:r>
          </a:p>
          <a:p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键值域语义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6E735B-E119-8848-97F8-F6C268A9842A}"/>
              </a:ext>
            </a:extLst>
          </p:cNvPr>
          <p:cNvSpPr txBox="1"/>
          <p:nvPr/>
        </p:nvSpPr>
        <p:spPr>
          <a:xfrm>
            <a:off x="1393622" y="2985378"/>
            <a:ext cx="1167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rgbClr val="FF0000"/>
                </a:solidFill>
              </a:rPr>
              <a:t>Possibility 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Space</a:t>
            </a:r>
            <a:endParaRPr lang="en-TW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E62085-929E-C142-9DDB-E14A3ADFB847}"/>
              </a:ext>
            </a:extLst>
          </p:cNvPr>
          <p:cNvSpPr txBox="1"/>
          <p:nvPr/>
        </p:nvSpPr>
        <p:spPr>
          <a:xfrm>
            <a:off x="106521" y="5965833"/>
            <a:ext cx="647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为了跨领域交流，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OPN-IDE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可灵活地改变数据呈现形式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.</a:t>
            </a:r>
            <a:endParaRPr lang="en-TW" dirty="0">
              <a:solidFill>
                <a:schemeClr val="bg2">
                  <a:lumMod val="7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键值对的语义，是一种多层次，具备迭代特征的宣告式语法 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JSON/YAML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1C3479B-FA87-C24A-8E09-C27E61FED668}"/>
              </a:ext>
            </a:extLst>
          </p:cNvPr>
          <p:cNvGrpSpPr/>
          <p:nvPr/>
        </p:nvGrpSpPr>
        <p:grpSpPr>
          <a:xfrm>
            <a:off x="6780004" y="3696819"/>
            <a:ext cx="3383281" cy="2392822"/>
            <a:chOff x="800099" y="989625"/>
            <a:chExt cx="3383281" cy="239282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7618988-6110-3C4B-8618-8393B0F59D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3236"/>
            <a:stretch/>
          </p:blipFill>
          <p:spPr>
            <a:xfrm>
              <a:off x="800099" y="994847"/>
              <a:ext cx="1611631" cy="2387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D28F323-20E7-E148-AAEA-F1642B7CF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617" r="26647"/>
            <a:stretch/>
          </p:blipFill>
          <p:spPr>
            <a:xfrm>
              <a:off x="2286000" y="989625"/>
              <a:ext cx="1897380" cy="238760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9A3002A-7268-644D-BB2F-08CB3DE57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75" y="1201576"/>
            <a:ext cx="4516341" cy="22274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C334E2-E2A2-6D46-BB52-E6775EFB5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1147002"/>
            <a:ext cx="5617529" cy="5099634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976D556-E707-3540-93F5-71B02E6A5E58}"/>
              </a:ext>
            </a:extLst>
          </p:cNvPr>
          <p:cNvSpPr/>
          <p:nvPr/>
        </p:nvSpPr>
        <p:spPr>
          <a:xfrm>
            <a:off x="6721448" y="3859034"/>
            <a:ext cx="1409311" cy="2387601"/>
          </a:xfrm>
          <a:prstGeom prst="roundRect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rgbClr val="0000CC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3FDBF0-9060-5149-9B3D-6B2418BCD83E}"/>
              </a:ext>
            </a:extLst>
          </p:cNvPr>
          <p:cNvSpPr/>
          <p:nvPr/>
        </p:nvSpPr>
        <p:spPr>
          <a:xfrm>
            <a:off x="6627685" y="6309389"/>
            <a:ext cx="1596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1600" dirty="0">
                <a:solidFill>
                  <a:srgbClr val="0000CC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Keys=命名空间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91C5CB7-C7E0-EE4E-A480-847865AC1913}"/>
              </a:ext>
            </a:extLst>
          </p:cNvPr>
          <p:cNvSpPr/>
          <p:nvPr/>
        </p:nvSpPr>
        <p:spPr>
          <a:xfrm>
            <a:off x="8261198" y="3859034"/>
            <a:ext cx="2032525" cy="23876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575EF8-1A1E-E44E-A08C-971FB1EC6E15}"/>
              </a:ext>
            </a:extLst>
          </p:cNvPr>
          <p:cNvSpPr/>
          <p:nvPr/>
        </p:nvSpPr>
        <p:spPr>
          <a:xfrm>
            <a:off x="7618470" y="6309389"/>
            <a:ext cx="41528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Values=</a:t>
            </a:r>
            <a:r>
              <a:rPr lang="zh-CN" alt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规则（</a:t>
            </a:r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Rewrite rules)</a:t>
            </a:r>
            <a:endParaRPr lang="en-TW"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0D42421-7557-7E4C-A218-8DE1B04B08EF}"/>
              </a:ext>
            </a:extLst>
          </p:cNvPr>
          <p:cNvSpPr/>
          <p:nvPr/>
        </p:nvSpPr>
        <p:spPr>
          <a:xfrm>
            <a:off x="6098234" y="1147001"/>
            <a:ext cx="5732769" cy="55009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C055377-3051-1444-B7B4-1D7471992598}"/>
              </a:ext>
            </a:extLst>
          </p:cNvPr>
          <p:cNvSpPr/>
          <p:nvPr/>
        </p:nvSpPr>
        <p:spPr>
          <a:xfrm>
            <a:off x="6888168" y="6581425"/>
            <a:ext cx="41528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Values=</a:t>
            </a:r>
            <a:r>
              <a:rPr lang="zh-CN" altLang="en-TW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规则（</a:t>
            </a:r>
            <a:r>
              <a:rPr lang="en-US" altLang="zh-CN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Rewrite rules)</a:t>
            </a:r>
            <a:endParaRPr lang="en-TW"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3E4951D-5865-104F-816E-8D09EA6F7C59}"/>
              </a:ext>
            </a:extLst>
          </p:cNvPr>
          <p:cNvSpPr/>
          <p:nvPr/>
        </p:nvSpPr>
        <p:spPr>
          <a:xfrm>
            <a:off x="462098" y="2034540"/>
            <a:ext cx="1766752" cy="3676458"/>
          </a:xfrm>
          <a:prstGeom prst="roundRect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rgbClr val="0000CC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667D8FE-1188-B448-8046-434DC00F4807}"/>
              </a:ext>
            </a:extLst>
          </p:cNvPr>
          <p:cNvSpPr/>
          <p:nvPr/>
        </p:nvSpPr>
        <p:spPr>
          <a:xfrm>
            <a:off x="547056" y="6006624"/>
            <a:ext cx="15968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1600" dirty="0">
                <a:solidFill>
                  <a:srgbClr val="0000CC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Keys=命名空间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4DAEF7-8D7A-0D46-850A-D8CC82E33638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2143892" y="2537460"/>
            <a:ext cx="3954342" cy="1360012"/>
          </a:xfrm>
          <a:prstGeom prst="straightConnector1">
            <a:avLst/>
          </a:prstGeom>
          <a:ln w="635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4CC1C5F-51BB-3C42-AA67-A038EC18F81E}"/>
              </a:ext>
            </a:extLst>
          </p:cNvPr>
          <p:cNvSpPr txBox="1"/>
          <p:nvPr/>
        </p:nvSpPr>
        <p:spPr>
          <a:xfrm>
            <a:off x="7521851" y="2383868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Trace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Semantics</a:t>
            </a:r>
          </a:p>
          <a:p>
            <a:pPr algn="ctr"/>
            <a:r>
              <a:rPr lang="en-TW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可达性语义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8316FE-DB36-8A48-AE22-2379C401F62B}"/>
              </a:ext>
            </a:extLst>
          </p:cNvPr>
          <p:cNvSpPr txBox="1"/>
          <p:nvPr/>
        </p:nvSpPr>
        <p:spPr>
          <a:xfrm>
            <a:off x="10329703" y="4546029"/>
            <a:ext cx="1258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Domain-Specific</a:t>
            </a:r>
          </a:p>
          <a:p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Key-Value Pairs</a:t>
            </a:r>
          </a:p>
          <a:p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键值域语义</a:t>
            </a:r>
          </a:p>
        </p:txBody>
      </p:sp>
    </p:spTree>
    <p:extLst>
      <p:ext uri="{BB962C8B-B14F-4D97-AF65-F5344CB8AC3E}">
        <p14:creationId xmlns:p14="http://schemas.microsoft.com/office/powerpoint/2010/main" val="1964359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跨领域的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偏序集表达形式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452" y="1344649"/>
            <a:ext cx="1886878" cy="14555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B9E9B9-20D3-5449-AE25-24214D9773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2201" y="4967430"/>
            <a:ext cx="2642459" cy="17225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B9F9C1-CBA2-B742-A8C1-FC9D5A484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6924" y="2921497"/>
            <a:ext cx="1171457" cy="5904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1C57EE-3ABB-2049-AC8A-37DAE6E01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6925" y="3609658"/>
            <a:ext cx="1171456" cy="5904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E9D71C-507B-684A-BC49-7271DDE90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6923" y="4279269"/>
            <a:ext cx="1171458" cy="5904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4BE29A-E225-8E40-A91C-2910F10E5A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2201" y="3261498"/>
            <a:ext cx="2252727" cy="13659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87FE046-C6E9-8D4D-B497-F57220E0BAB9}"/>
                  </a:ext>
                </a:extLst>
              </p:cNvPr>
              <p:cNvSpPr/>
              <p:nvPr/>
            </p:nvSpPr>
            <p:spPr>
              <a:xfrm>
                <a:off x="11132820" y="2389837"/>
                <a:ext cx="308610" cy="35891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87FE046-C6E9-8D4D-B497-F57220E0B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820" y="2389837"/>
                <a:ext cx="308610" cy="358913"/>
              </a:xfrm>
              <a:prstGeom prst="ellipse">
                <a:avLst/>
              </a:prstGeom>
              <a:blipFill>
                <a:blip r:embed="rId8"/>
                <a:stretch>
                  <a:fillRect l="-11538" b="-666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B1F1F2EC-127C-594D-846C-CF33F1674E3B}"/>
              </a:ext>
            </a:extLst>
          </p:cNvPr>
          <p:cNvSpPr/>
          <p:nvPr/>
        </p:nvSpPr>
        <p:spPr>
          <a:xfrm rot="2700000">
            <a:off x="11033823" y="1883856"/>
            <a:ext cx="7200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41FC47-8030-8644-8FF1-FFCD4E55E27D}"/>
              </a:ext>
            </a:extLst>
          </p:cNvPr>
          <p:cNvSpPr/>
          <p:nvPr/>
        </p:nvSpPr>
        <p:spPr>
          <a:xfrm rot="2700000">
            <a:off x="11453210" y="1904708"/>
            <a:ext cx="7200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D9B946-B5F4-7443-A9CB-D7EE993D0E9E}"/>
              </a:ext>
            </a:extLst>
          </p:cNvPr>
          <p:cNvSpPr/>
          <p:nvPr/>
        </p:nvSpPr>
        <p:spPr>
          <a:xfrm rot="2700000">
            <a:off x="12078457" y="2020268"/>
            <a:ext cx="7200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0BFBB1-8650-3147-9609-25002F907E76}"/>
              </a:ext>
            </a:extLst>
          </p:cNvPr>
          <p:cNvSpPr/>
          <p:nvPr/>
        </p:nvSpPr>
        <p:spPr>
          <a:xfrm rot="2700000">
            <a:off x="11218008" y="2037524"/>
            <a:ext cx="7200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38088B-3924-5449-829B-1BE373ECC1BA}"/>
              </a:ext>
            </a:extLst>
          </p:cNvPr>
          <p:cNvSpPr/>
          <p:nvPr/>
        </p:nvSpPr>
        <p:spPr>
          <a:xfrm rot="2700000">
            <a:off x="11664543" y="2009967"/>
            <a:ext cx="7200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BB44DB-4AF1-7D40-A00E-CA5474A309E3}"/>
              </a:ext>
            </a:extLst>
          </p:cNvPr>
          <p:cNvCxnSpPr>
            <a:cxnSpLocks/>
            <a:stCxn id="19" idx="0"/>
            <a:endCxn id="30" idx="3"/>
          </p:cNvCxnSpPr>
          <p:nvPr/>
        </p:nvCxnSpPr>
        <p:spPr>
          <a:xfrm flipH="1" flipV="1">
            <a:off x="11279464" y="2098980"/>
            <a:ext cx="7661" cy="290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4A8DA4-6430-1A4E-B52E-AFD3C671F8A2}"/>
              </a:ext>
            </a:extLst>
          </p:cNvPr>
          <p:cNvCxnSpPr>
            <a:cxnSpLocks/>
            <a:stCxn id="19" idx="0"/>
            <a:endCxn id="26" idx="3"/>
          </p:cNvCxnSpPr>
          <p:nvPr/>
        </p:nvCxnSpPr>
        <p:spPr>
          <a:xfrm flipV="1">
            <a:off x="11287125" y="1966164"/>
            <a:ext cx="227541" cy="42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8B26D39-4465-DE4E-8BED-79BB8E37C6A5}"/>
              </a:ext>
            </a:extLst>
          </p:cNvPr>
          <p:cNvCxnSpPr>
            <a:cxnSpLocks/>
            <a:stCxn id="19" idx="7"/>
            <a:endCxn id="32" idx="2"/>
          </p:cNvCxnSpPr>
          <p:nvPr/>
        </p:nvCxnSpPr>
        <p:spPr>
          <a:xfrm flipV="1">
            <a:off x="11396235" y="2071423"/>
            <a:ext cx="278852" cy="370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F43F800-0F43-9543-88F2-9F7CDBE57BB2}"/>
              </a:ext>
            </a:extLst>
          </p:cNvPr>
          <p:cNvCxnSpPr>
            <a:cxnSpLocks/>
            <a:stCxn id="19" idx="7"/>
            <a:endCxn id="29" idx="2"/>
          </p:cNvCxnSpPr>
          <p:nvPr/>
        </p:nvCxnSpPr>
        <p:spPr>
          <a:xfrm flipV="1">
            <a:off x="11396235" y="2081724"/>
            <a:ext cx="692766" cy="3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C514465-8DDF-3D43-82C8-704290C7A3B1}"/>
              </a:ext>
            </a:extLst>
          </p:cNvPr>
          <p:cNvCxnSpPr>
            <a:cxnSpLocks/>
            <a:stCxn id="19" idx="0"/>
            <a:endCxn id="21" idx="3"/>
          </p:cNvCxnSpPr>
          <p:nvPr/>
        </p:nvCxnSpPr>
        <p:spPr>
          <a:xfrm flipH="1" flipV="1">
            <a:off x="11095279" y="1945312"/>
            <a:ext cx="191846" cy="44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375B54BF-BD9F-024A-8E63-22F272AB0E84}"/>
              </a:ext>
            </a:extLst>
          </p:cNvPr>
          <p:cNvSpPr/>
          <p:nvPr/>
        </p:nvSpPr>
        <p:spPr>
          <a:xfrm rot="2700000">
            <a:off x="10792153" y="1545543"/>
            <a:ext cx="72000" cy="72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5FA7D59-2E56-A44A-B506-15C6811B1EC7}"/>
              </a:ext>
            </a:extLst>
          </p:cNvPr>
          <p:cNvSpPr/>
          <p:nvPr/>
        </p:nvSpPr>
        <p:spPr>
          <a:xfrm rot="2700000">
            <a:off x="11281615" y="1505844"/>
            <a:ext cx="72000" cy="72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75971F-48FB-F848-9DDB-883E3D574C7E}"/>
              </a:ext>
            </a:extLst>
          </p:cNvPr>
          <p:cNvSpPr/>
          <p:nvPr/>
        </p:nvSpPr>
        <p:spPr>
          <a:xfrm rot="2700000">
            <a:off x="11801265" y="1454933"/>
            <a:ext cx="72000" cy="72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CD7B44D-3E63-4944-BB57-7B1AC864C5A9}"/>
              </a:ext>
            </a:extLst>
          </p:cNvPr>
          <p:cNvCxnSpPr>
            <a:cxnSpLocks/>
            <a:stCxn id="21" idx="0"/>
            <a:endCxn id="54" idx="2"/>
          </p:cNvCxnSpPr>
          <p:nvPr/>
        </p:nvCxnSpPr>
        <p:spPr>
          <a:xfrm flipV="1">
            <a:off x="11095279" y="1567300"/>
            <a:ext cx="196880" cy="327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3551084-BD21-9243-A34F-74F327033BB8}"/>
              </a:ext>
            </a:extLst>
          </p:cNvPr>
          <p:cNvCxnSpPr>
            <a:cxnSpLocks/>
            <a:stCxn id="26" idx="0"/>
            <a:endCxn id="54" idx="3"/>
          </p:cNvCxnSpPr>
          <p:nvPr/>
        </p:nvCxnSpPr>
        <p:spPr>
          <a:xfrm flipH="1" flipV="1">
            <a:off x="11343071" y="1567300"/>
            <a:ext cx="171595" cy="347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04C47B6-3FA2-2C44-BC49-6D9A56057C53}"/>
              </a:ext>
            </a:extLst>
          </p:cNvPr>
          <p:cNvCxnSpPr>
            <a:cxnSpLocks/>
            <a:stCxn id="32" idx="0"/>
            <a:endCxn id="56" idx="2"/>
          </p:cNvCxnSpPr>
          <p:nvPr/>
        </p:nvCxnSpPr>
        <p:spPr>
          <a:xfrm flipV="1">
            <a:off x="11725999" y="1516389"/>
            <a:ext cx="85810" cy="504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E2C01CB-8E8C-B64D-A0BD-B28E6849372C}"/>
              </a:ext>
            </a:extLst>
          </p:cNvPr>
          <p:cNvCxnSpPr>
            <a:cxnSpLocks/>
            <a:stCxn id="29" idx="1"/>
            <a:endCxn id="56" idx="3"/>
          </p:cNvCxnSpPr>
          <p:nvPr/>
        </p:nvCxnSpPr>
        <p:spPr>
          <a:xfrm flipH="1" flipV="1">
            <a:off x="11862721" y="1516389"/>
            <a:ext cx="226280" cy="514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78014493-5C6B-3D48-9CE3-A52F2AD3C891}"/>
              </a:ext>
            </a:extLst>
          </p:cNvPr>
          <p:cNvSpPr/>
          <p:nvPr/>
        </p:nvSpPr>
        <p:spPr>
          <a:xfrm>
            <a:off x="11002652" y="926409"/>
            <a:ext cx="633727" cy="3589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050" dirty="0">
                <a:solidFill>
                  <a:srgbClr val="FF0000"/>
                </a:solidFill>
              </a:rPr>
              <a:t>Best</a:t>
            </a:r>
            <a:endParaRPr lang="en-TW" sz="600" dirty="0">
              <a:solidFill>
                <a:srgbClr val="FF0000"/>
              </a:solidFill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09E5FE5-7226-9843-9AA6-1BC655C394EC}"/>
              </a:ext>
            </a:extLst>
          </p:cNvPr>
          <p:cNvCxnSpPr>
            <a:cxnSpLocks/>
            <a:stCxn id="53" idx="0"/>
            <a:endCxn id="78" idx="3"/>
          </p:cNvCxnSpPr>
          <p:nvPr/>
        </p:nvCxnSpPr>
        <p:spPr>
          <a:xfrm flipV="1">
            <a:off x="10853609" y="1232760"/>
            <a:ext cx="241850" cy="323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D0BB415-A436-9E4A-8247-A33A4992AED1}"/>
              </a:ext>
            </a:extLst>
          </p:cNvPr>
          <p:cNvCxnSpPr>
            <a:cxnSpLocks/>
            <a:stCxn id="54" idx="0"/>
            <a:endCxn id="78" idx="4"/>
          </p:cNvCxnSpPr>
          <p:nvPr/>
        </p:nvCxnSpPr>
        <p:spPr>
          <a:xfrm flipH="1" flipV="1">
            <a:off x="11319516" y="1285322"/>
            <a:ext cx="23555" cy="23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C15D625-B598-8F41-9C6A-3439E1FEF37A}"/>
              </a:ext>
            </a:extLst>
          </p:cNvPr>
          <p:cNvCxnSpPr>
            <a:cxnSpLocks/>
            <a:stCxn id="56" idx="1"/>
            <a:endCxn id="78" idx="5"/>
          </p:cNvCxnSpPr>
          <p:nvPr/>
        </p:nvCxnSpPr>
        <p:spPr>
          <a:xfrm flipH="1" flipV="1">
            <a:off x="11543572" y="1232760"/>
            <a:ext cx="268237" cy="232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84C68CA-6121-0F45-8DD4-0E7FD188587D}"/>
              </a:ext>
            </a:extLst>
          </p:cNvPr>
          <p:cNvSpPr txBox="1"/>
          <p:nvPr/>
        </p:nvSpPr>
        <p:spPr>
          <a:xfrm>
            <a:off x="8292970" y="3009372"/>
            <a:ext cx="15311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700" dirty="0"/>
              <a:t>偏序关系</a:t>
            </a:r>
            <a:r>
              <a:rPr lang="zh-CN" altLang="en-US" sz="700" dirty="0"/>
              <a:t>：</a:t>
            </a:r>
            <a:r>
              <a:rPr lang="en-TW" sz="700" dirty="0"/>
              <a:t>阶段性任务的执行顺序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5F307CC-02D6-C84F-A212-2F79E8D7022C}"/>
              </a:ext>
            </a:extLst>
          </p:cNvPr>
          <p:cNvSpPr txBox="1"/>
          <p:nvPr/>
        </p:nvSpPr>
        <p:spPr>
          <a:xfrm>
            <a:off x="8444630" y="983418"/>
            <a:ext cx="13885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700" dirty="0"/>
              <a:t>偏序关系</a:t>
            </a:r>
            <a:r>
              <a:rPr lang="zh-CN" altLang="en-US" sz="700" dirty="0"/>
              <a:t>：高概率 ⋀ 低载重量</a:t>
            </a:r>
            <a:endParaRPr lang="en-TW" sz="7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2575282-56F0-934B-92D7-0469CA5A4665}"/>
                  </a:ext>
                </a:extLst>
              </p:cNvPr>
              <p:cNvSpPr txBox="1"/>
              <p:nvPr/>
            </p:nvSpPr>
            <p:spPr>
              <a:xfrm>
                <a:off x="9885743" y="2533396"/>
                <a:ext cx="48122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Best</m:t>
                      </m:r>
                    </m:oMath>
                  </m:oMathPara>
                </a14:m>
                <a:endParaRPr lang="en-TW" sz="1100" dirty="0"/>
              </a:p>
            </p:txBody>
          </p:sp>
        </mc:Choice>
        <mc:Fallback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2575282-56F0-934B-92D7-0469CA5A4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5743" y="2533396"/>
                <a:ext cx="481221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352640E-4770-0142-8DB7-3558B04762B8}"/>
                  </a:ext>
                </a:extLst>
              </p:cNvPr>
              <p:cNvSpPr txBox="1"/>
              <p:nvPr/>
            </p:nvSpPr>
            <p:spPr>
              <a:xfrm>
                <a:off x="8296918" y="1035489"/>
                <a:ext cx="381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TW" dirty="0"/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352640E-4770-0142-8DB7-3558B0476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918" y="1035489"/>
                <a:ext cx="381836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>
            <a:extLst>
              <a:ext uri="{FF2B5EF4-FFF2-40B4-BE49-F238E27FC236}">
                <a16:creationId xmlns:a16="http://schemas.microsoft.com/office/drawing/2014/main" id="{D696BC42-D19E-2547-85C6-27B8DB800456}"/>
              </a:ext>
            </a:extLst>
          </p:cNvPr>
          <p:cNvSpPr txBox="1"/>
          <p:nvPr/>
        </p:nvSpPr>
        <p:spPr>
          <a:xfrm>
            <a:off x="8352379" y="4818568"/>
            <a:ext cx="16321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700" dirty="0"/>
              <a:t>偏序关系</a:t>
            </a:r>
            <a:r>
              <a:rPr lang="zh-CN" altLang="en-US" sz="700" dirty="0"/>
              <a:t>：</a:t>
            </a:r>
            <a:r>
              <a:rPr lang="en-TW" sz="700" dirty="0"/>
              <a:t>财务预算</a:t>
            </a:r>
            <a:r>
              <a:rPr lang="zh-CN" altLang="en-US" sz="700" dirty="0"/>
              <a:t> ⋀ </a:t>
            </a:r>
            <a:r>
              <a:rPr lang="en-TW" sz="700" dirty="0"/>
              <a:t>项目截止日期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CC08EFD-434A-B64C-BB49-828188417A2F}"/>
              </a:ext>
            </a:extLst>
          </p:cNvPr>
          <p:cNvCxnSpPr>
            <a:cxnSpLocks/>
          </p:cNvCxnSpPr>
          <p:nvPr/>
        </p:nvCxnSpPr>
        <p:spPr>
          <a:xfrm>
            <a:off x="9525000" y="5108160"/>
            <a:ext cx="0" cy="14132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9C57EF3D-3226-A14F-BEE2-F402FE7DAD66}"/>
              </a:ext>
            </a:extLst>
          </p:cNvPr>
          <p:cNvSpPr txBox="1"/>
          <p:nvPr/>
        </p:nvSpPr>
        <p:spPr>
          <a:xfrm>
            <a:off x="11805975" y="1154754"/>
            <a:ext cx="35939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500" dirty="0"/>
              <a:t>EO+LO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5B983E4-B967-804B-B388-04B6CA94F650}"/>
              </a:ext>
            </a:extLst>
          </p:cNvPr>
          <p:cNvSpPr txBox="1"/>
          <p:nvPr/>
        </p:nvSpPr>
        <p:spPr>
          <a:xfrm>
            <a:off x="11145741" y="1374562"/>
            <a:ext cx="39466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500" dirty="0"/>
              <a:t>EO+LOR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1407B87-CD54-2B44-BDBC-BCECDE7BF962}"/>
              </a:ext>
            </a:extLst>
          </p:cNvPr>
          <p:cNvSpPr txBox="1"/>
          <p:nvPr/>
        </p:nvSpPr>
        <p:spPr>
          <a:xfrm>
            <a:off x="10592321" y="1414343"/>
            <a:ext cx="4299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500" dirty="0"/>
              <a:t>EOR+LOR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5A6CB36-6DA0-8740-81EE-3454C2075217}"/>
              </a:ext>
            </a:extLst>
          </p:cNvPr>
          <p:cNvSpPr txBox="1"/>
          <p:nvPr/>
        </p:nvSpPr>
        <p:spPr>
          <a:xfrm>
            <a:off x="12009218" y="1866784"/>
            <a:ext cx="25840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500" dirty="0"/>
              <a:t>EO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418A689-B7AB-F54A-A20D-B2C52FAF994A}"/>
              </a:ext>
            </a:extLst>
          </p:cNvPr>
          <p:cNvSpPr txBox="1"/>
          <p:nvPr/>
        </p:nvSpPr>
        <p:spPr>
          <a:xfrm>
            <a:off x="10884989" y="1713813"/>
            <a:ext cx="29367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500" dirty="0"/>
              <a:t>EOR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E7467C8-6FC5-4E40-80C1-7FA720B21277}"/>
              </a:ext>
            </a:extLst>
          </p:cNvPr>
          <p:cNvSpPr txBox="1"/>
          <p:nvPr/>
        </p:nvSpPr>
        <p:spPr>
          <a:xfrm>
            <a:off x="10358440" y="2237628"/>
            <a:ext cx="39466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500" dirty="0"/>
              <a:t>EOR+LO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0B9B9F4-4C14-DF4A-9AAD-D5B60A39E5B3}"/>
              </a:ext>
            </a:extLst>
          </p:cNvPr>
          <p:cNvCxnSpPr>
            <a:cxnSpLocks/>
            <a:stCxn id="30" idx="0"/>
            <a:endCxn id="54" idx="2"/>
          </p:cNvCxnSpPr>
          <p:nvPr/>
        </p:nvCxnSpPr>
        <p:spPr>
          <a:xfrm flipV="1">
            <a:off x="11279464" y="1567300"/>
            <a:ext cx="12695" cy="48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22A73C92-17A9-8F49-AA7B-6EB5BEEBEF3F}"/>
              </a:ext>
            </a:extLst>
          </p:cNvPr>
          <p:cNvSpPr txBox="1"/>
          <p:nvPr/>
        </p:nvSpPr>
        <p:spPr>
          <a:xfrm>
            <a:off x="11402947" y="1744639"/>
            <a:ext cx="28886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500" dirty="0"/>
              <a:t>LOR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CD9D708-3D24-9E41-814A-CD120B3555E9}"/>
              </a:ext>
            </a:extLst>
          </p:cNvPr>
          <p:cNvSpPr txBox="1"/>
          <p:nvPr/>
        </p:nvSpPr>
        <p:spPr>
          <a:xfrm>
            <a:off x="11532438" y="1881840"/>
            <a:ext cx="34176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500" dirty="0"/>
              <a:t>Direct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52AD32-6867-A245-8E47-28136722063F}"/>
              </a:ext>
            </a:extLst>
          </p:cNvPr>
          <p:cNvSpPr txBox="1"/>
          <p:nvPr/>
        </p:nvSpPr>
        <p:spPr>
          <a:xfrm>
            <a:off x="11813119" y="1876671"/>
            <a:ext cx="2535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500" dirty="0"/>
              <a:t>LO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771005C-C631-6D4C-B1B6-D7841381698A}"/>
              </a:ext>
            </a:extLst>
          </p:cNvPr>
          <p:cNvSpPr/>
          <p:nvPr/>
        </p:nvSpPr>
        <p:spPr>
          <a:xfrm rot="2700000">
            <a:off x="11877796" y="2025103"/>
            <a:ext cx="72000" cy="7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CBA067B-A3D7-584B-8251-EB87A223A492}"/>
              </a:ext>
            </a:extLst>
          </p:cNvPr>
          <p:cNvCxnSpPr>
            <a:cxnSpLocks/>
            <a:stCxn id="19" idx="7"/>
            <a:endCxn id="125" idx="2"/>
          </p:cNvCxnSpPr>
          <p:nvPr/>
        </p:nvCxnSpPr>
        <p:spPr>
          <a:xfrm flipV="1">
            <a:off x="11396235" y="2086559"/>
            <a:ext cx="492105" cy="35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173D62E-8C38-E841-A044-E8AF02EDD8DE}"/>
              </a:ext>
            </a:extLst>
          </p:cNvPr>
          <p:cNvCxnSpPr>
            <a:cxnSpLocks/>
            <a:stCxn id="125" idx="1"/>
            <a:endCxn id="56" idx="2"/>
          </p:cNvCxnSpPr>
          <p:nvPr/>
        </p:nvCxnSpPr>
        <p:spPr>
          <a:xfrm flipH="1" flipV="1">
            <a:off x="11811809" y="1516389"/>
            <a:ext cx="76531" cy="51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2C6E893B-45FF-A74D-8C72-296B4EC3DC2B}"/>
              </a:ext>
            </a:extLst>
          </p:cNvPr>
          <p:cNvCxnSpPr>
            <a:cxnSpLocks/>
            <a:stCxn id="19" idx="1"/>
            <a:endCxn id="53" idx="3"/>
          </p:cNvCxnSpPr>
          <p:nvPr/>
        </p:nvCxnSpPr>
        <p:spPr>
          <a:xfrm flipH="1" flipV="1">
            <a:off x="10853609" y="1606999"/>
            <a:ext cx="324406" cy="83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94A34B11-1CCE-144D-95D0-7BFA98FE1B30}"/>
              </a:ext>
            </a:extLst>
          </p:cNvPr>
          <p:cNvSpPr txBox="1"/>
          <p:nvPr/>
        </p:nvSpPr>
        <p:spPr>
          <a:xfrm>
            <a:off x="11112050" y="1904248"/>
            <a:ext cx="39466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500" dirty="0"/>
              <a:t>EOR+LO</a:t>
            </a:r>
          </a:p>
        </p:txBody>
      </p:sp>
      <p:pic>
        <p:nvPicPr>
          <p:cNvPr id="191" name="Picture 190">
            <a:extLst>
              <a:ext uri="{FF2B5EF4-FFF2-40B4-BE49-F238E27FC236}">
                <a16:creationId xmlns:a16="http://schemas.microsoft.com/office/drawing/2014/main" id="{A2BD8639-02B7-614C-B795-3F1819D1C9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4586" y="5080704"/>
            <a:ext cx="2440574" cy="1440746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A60565DC-22DB-924C-B060-FD198CF894EC}"/>
              </a:ext>
            </a:extLst>
          </p:cNvPr>
          <p:cNvSpPr txBox="1"/>
          <p:nvPr/>
        </p:nvSpPr>
        <p:spPr>
          <a:xfrm>
            <a:off x="5590801" y="47827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数值区间语义</a:t>
            </a:r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284B2EC3-A0DC-5D4B-B1A2-8BA911EF16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81889" y="3024665"/>
            <a:ext cx="2656886" cy="154985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85BEAF1E-D6C4-9646-86E0-EF4B6B213F3C}"/>
              </a:ext>
            </a:extLst>
          </p:cNvPr>
          <p:cNvSpPr txBox="1"/>
          <p:nvPr/>
        </p:nvSpPr>
        <p:spPr>
          <a:xfrm>
            <a:off x="5525502" y="28247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可达路径语义</a:t>
            </a:r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8516B321-273D-4E4E-921B-55E4A757D1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0976" y="1244503"/>
            <a:ext cx="2511560" cy="1451788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8735524E-CE34-2C4F-A0D8-332F8CEDC1F6}"/>
              </a:ext>
            </a:extLst>
          </p:cNvPr>
          <p:cNvSpPr txBox="1"/>
          <p:nvPr/>
        </p:nvSpPr>
        <p:spPr>
          <a:xfrm>
            <a:off x="5400043" y="97008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集合排除语义</a:t>
            </a:r>
          </a:p>
        </p:txBody>
      </p:sp>
      <p:pic>
        <p:nvPicPr>
          <p:cNvPr id="197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1E04C198-55B3-BB40-A7F7-41C77460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2669" y="1062763"/>
            <a:ext cx="1337292" cy="173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A0291CC4-CCC8-7441-A3D9-F38BD9BE9941}"/>
              </a:ext>
            </a:extLst>
          </p:cNvPr>
          <p:cNvSpPr txBox="1"/>
          <p:nvPr/>
        </p:nvSpPr>
        <p:spPr>
          <a:xfrm>
            <a:off x="1506485" y="69749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系统决策领域</a:t>
            </a: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831F2ABD-FC19-EB49-BAB4-871C454887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22103" y="4796186"/>
            <a:ext cx="1337292" cy="1998101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85445082-8D11-4940-A0BC-2E31F7C8A499}"/>
              </a:ext>
            </a:extLst>
          </p:cNvPr>
          <p:cNvSpPr txBox="1"/>
          <p:nvPr/>
        </p:nvSpPr>
        <p:spPr>
          <a:xfrm>
            <a:off x="1505919" y="463390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财务会计领域</a:t>
            </a:r>
          </a:p>
        </p:txBody>
      </p:sp>
      <p:pic>
        <p:nvPicPr>
          <p:cNvPr id="1026" name="Picture 2" descr="Scheduling, route planning and public transport planning">
            <a:extLst>
              <a:ext uri="{FF2B5EF4-FFF2-40B4-BE49-F238E27FC236}">
                <a16:creationId xmlns:a16="http://schemas.microsoft.com/office/drawing/2014/main" id="{A3DEBAB1-D0F1-2349-8EAD-349C4E6C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919" y="3429000"/>
            <a:ext cx="1537486" cy="98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FD6C01BF-FC88-A34B-9807-C8F75B16F43C}"/>
              </a:ext>
            </a:extLst>
          </p:cNvPr>
          <p:cNvSpPr txBox="1"/>
          <p:nvPr/>
        </p:nvSpPr>
        <p:spPr>
          <a:xfrm>
            <a:off x="1489832" y="30818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路径优化领域</a:t>
            </a:r>
          </a:p>
        </p:txBody>
      </p:sp>
    </p:spTree>
    <p:extLst>
      <p:ext uri="{BB962C8B-B14F-4D97-AF65-F5344CB8AC3E}">
        <p14:creationId xmlns:p14="http://schemas.microsoft.com/office/powerpoint/2010/main" val="2758679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2" y="447052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可表函子</a:t>
            </a:r>
            <a:b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wikipedia: Representable Functor</a:t>
            </a:r>
            <a:endParaRPr lang="en-TW" sz="18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06979-C316-4E4B-BB1D-2263C831121B}"/>
              </a:ext>
            </a:extLst>
          </p:cNvPr>
          <p:cNvSpPr txBox="1"/>
          <p:nvPr/>
        </p:nvSpPr>
        <p:spPr>
          <a:xfrm>
            <a:off x="2792902" y="4145433"/>
            <a:ext cx="7012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/>
              <a:t>Map arbitrary system from a </a:t>
            </a:r>
            <a:r>
              <a:rPr lang="en-TW" sz="2400" dirty="0">
                <a:latin typeface="ACADEMY ENGRAVED LET PLAIN:1.0" panose="02000000000000000000" pitchFamily="2" charset="0"/>
              </a:rPr>
              <a:t>Category</a:t>
            </a:r>
            <a:r>
              <a:rPr lang="en-TW" sz="2400" dirty="0"/>
              <a:t> to a </a:t>
            </a:r>
            <a:r>
              <a:rPr lang="en-TW" sz="2400" dirty="0">
                <a:latin typeface="ACADEMY ENGRAVED LET PLAIN:1.0" panose="02000000000000000000" pitchFamily="2" charset="0"/>
              </a:rPr>
              <a:t>Set</a:t>
            </a:r>
            <a:r>
              <a:rPr lang="zh-CN" altLang="en-US" sz="2400" dirty="0">
                <a:latin typeface="ACADEMY ENGRAVED LET PLAIN:1.0" panose="02000000000000000000" pitchFamily="2" charset="0"/>
              </a:rPr>
              <a:t>。</a:t>
            </a:r>
            <a:endParaRPr lang="en-TW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41A86-7F31-5A49-B42C-583733ADD8CA}"/>
              </a:ext>
            </a:extLst>
          </p:cNvPr>
          <p:cNvSpPr txBox="1"/>
          <p:nvPr/>
        </p:nvSpPr>
        <p:spPr>
          <a:xfrm>
            <a:off x="393133" y="3705860"/>
            <a:ext cx="11410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将任意“系统范畴”（</a:t>
            </a:r>
            <a:r>
              <a:rPr lang="en-TW" sz="2400" dirty="0">
                <a:latin typeface="ACADEMY ENGRAVED LET PLAIN:1.0" panose="02000000000000000000" pitchFamily="2" charset="0"/>
              </a:rPr>
              <a:t> Category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 ，转化为以“集合范畴”（</a:t>
            </a:r>
            <a:r>
              <a:rPr lang="en-TW" sz="2400" dirty="0">
                <a:latin typeface="ACADEMY ENGRAVED LET PLAIN:1.0" panose="02000000000000000000" pitchFamily="2" charset="0"/>
              </a:rPr>
              <a:t> Set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）的映射规则。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8A8C-89AE-4547-A9AF-9EA5345E4544}"/>
              </a:ext>
            </a:extLst>
          </p:cNvPr>
          <p:cNvSpPr txBox="1"/>
          <p:nvPr/>
        </p:nvSpPr>
        <p:spPr>
          <a:xfrm>
            <a:off x="1262912" y="1569190"/>
            <a:ext cx="10341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以</a:t>
            </a:r>
            <a:r>
              <a:rPr lang="en-US" altLang="zh-CN" sz="4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的编码、枚举、评估为例：</a:t>
            </a:r>
            <a:endParaRPr lang="en-TW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函子是</a:t>
            </a:r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联通多层次</a:t>
            </a:r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系统数据的映射机制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53A79-5565-6240-8B55-AE7C8736D3D4}"/>
              </a:ext>
            </a:extLst>
          </p:cNvPr>
          <p:cNvSpPr txBox="1"/>
          <p:nvPr/>
        </p:nvSpPr>
        <p:spPr>
          <a:xfrm>
            <a:off x="1612398" y="2850654"/>
            <a:ext cx="5664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40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Multi-scale System Data Interoperability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B73B-0CC3-7A4A-8EF0-EF42BF6B3409}"/>
              </a:ext>
            </a:extLst>
          </p:cNvPr>
          <p:cNvSpPr txBox="1"/>
          <p:nvPr/>
        </p:nvSpPr>
        <p:spPr>
          <a:xfrm>
            <a:off x="3260905" y="6037325"/>
            <a:ext cx="5674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函子的介绍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，请见：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  <a:hlinkClick r:id="rId4" action="ppaction://hlinksldjump"/>
              </a:rPr>
              <a:t>A General Theory of Natural Equivalence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3D0D1-367F-E94A-8058-A2E2A9DC8539}"/>
              </a:ext>
            </a:extLst>
          </p:cNvPr>
          <p:cNvSpPr txBox="1"/>
          <p:nvPr/>
        </p:nvSpPr>
        <p:spPr>
          <a:xfrm>
            <a:off x="1410641" y="4754386"/>
            <a:ext cx="9777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跨领域系统统一地经由集合范畴转译</a:t>
            </a:r>
            <a:r>
              <a:rPr lang="zh-CN" altLang="en-US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TW" sz="44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2691A-2B0A-A443-AA2B-DE5BFA97F270}"/>
              </a:ext>
            </a:extLst>
          </p:cNvPr>
          <p:cNvSpPr txBox="1"/>
          <p:nvPr/>
        </p:nvSpPr>
        <p:spPr>
          <a:xfrm>
            <a:off x="2263211" y="5591148"/>
            <a:ext cx="76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统一不变的数据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格式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（集合范畴） ，体现一种</a:t>
            </a:r>
            <a:r>
              <a:rPr lang="zh-CN" altLang="en-US">
                <a:latin typeface="STXinwei" panose="02010800040101010101" pitchFamily="2" charset="-122"/>
                <a:ea typeface="STXinwei" panose="02010800040101010101" pitchFamily="2" charset="-122"/>
              </a:rPr>
              <a:t>横跨所有系统的抽象对称性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258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992668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959122" y="5941506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大规模电子电路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自动化设计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(芯片和电路板为不同层次)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3397" y="2480673"/>
            <a:ext cx="1731461" cy="214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4838212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4808157" y="5935837"/>
            <a:ext cx="2656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根据大量数据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自动生成代码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(数据和代码为不同层次)</a:t>
            </a:r>
          </a:p>
          <a:p>
            <a:pPr algn="ctr"/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8520496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8375035" y="5934670"/>
            <a:ext cx="2887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代码语义分析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(系统控制发生在不同层次)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8405633" y="2516393"/>
            <a:ext cx="2830511" cy="3237873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06" y="2516393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542" y="3855235"/>
            <a:ext cx="3539834" cy="23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lectronic design automation industry sees revenues increase by almost 10  per cent">
            <a:extLst>
              <a:ext uri="{FF2B5EF4-FFF2-40B4-BE49-F238E27FC236}">
                <a16:creationId xmlns:a16="http://schemas.microsoft.com/office/drawing/2014/main" id="{E9BAE976-B2C5-8A45-A1C1-B49A789E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3" y="4175687"/>
            <a:ext cx="2720868" cy="164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A35702-0928-3A46-9559-54F540469BDF}"/>
              </a:ext>
            </a:extLst>
          </p:cNvPr>
          <p:cNvSpPr txBox="1"/>
          <p:nvPr/>
        </p:nvSpPr>
        <p:spPr>
          <a:xfrm>
            <a:off x="2312729" y="845389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系统规格与系统设计方案以各领域的参与者能理解的格式（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）来表达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9A83-98E5-B04E-824B-CC33D374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2" y="447052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偏序集的代数特性</a:t>
            </a:r>
            <a:br>
              <a:rPr lang="en-TW" sz="32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1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wikipedia: </a:t>
            </a:r>
            <a:r>
              <a:rPr lang="zh-TW" altLang="en-US" sz="1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偏序关系</a:t>
            </a:r>
            <a:endParaRPr lang="en-TW" sz="18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7140-239E-5046-9141-894FCBD02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41A86-7F31-5A49-B42C-583733ADD8CA}"/>
              </a:ext>
            </a:extLst>
          </p:cNvPr>
          <p:cNvSpPr txBox="1"/>
          <p:nvPr/>
        </p:nvSpPr>
        <p:spPr>
          <a:xfrm>
            <a:off x="1068791" y="3334429"/>
            <a:ext cx="108045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可靠性：代数化模型的命名空间，先天性地保证所有生成元素的集合封闭性，因此可靠。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精确性：跨领域的数据模型，可基于偏序关系的结构顺序，比对模型的优劣性。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可终止：偏序集所标示的子空间，可根据应用需求设定假设与断言，控制计算的可终止性。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F8A8C-89AE-4547-A9AF-9EA5345E4544}"/>
              </a:ext>
            </a:extLst>
          </p:cNvPr>
          <p:cNvSpPr txBox="1"/>
          <p:nvPr/>
        </p:nvSpPr>
        <p:spPr>
          <a:xfrm>
            <a:off x="2084455" y="1569190"/>
            <a:ext cx="86982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利用</a:t>
            </a:r>
            <a:r>
              <a:rPr lang="zh-CN" altLang="en-US" sz="4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的代数封闭性：</a:t>
            </a:r>
            <a:endParaRPr lang="en-TW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联通跨领域</a:t>
            </a:r>
            <a:r>
              <a:rPr lang="zh-CN" altLang="en-US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sz="44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en-TW" sz="4400" dirty="0">
                <a:latin typeface="STXinwei" panose="02010800040101010101" pitchFamily="2" charset="-122"/>
                <a:ea typeface="STXinwei" panose="02010800040101010101" pitchFamily="2" charset="-122"/>
              </a:rPr>
              <a:t>的语义模型</a:t>
            </a:r>
            <a:r>
              <a:rPr lang="zh-CN" altLang="en-US" sz="4400" dirty="0"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4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550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系统代数AoS的应用案例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A8484FB-F225-5C40-82F3-49ED87CA06AC}"/>
              </a:ext>
            </a:extLst>
          </p:cNvPr>
          <p:cNvSpPr txBox="1">
            <a:spLocks/>
          </p:cNvSpPr>
          <p:nvPr/>
        </p:nvSpPr>
        <p:spPr bwMode="auto">
          <a:xfrm>
            <a:off x="793998" y="792656"/>
            <a:ext cx="11188176" cy="58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MIT 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用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击败波音公司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Boeing)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争取到了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的两年科研项目</a:t>
            </a:r>
            <a:endParaRPr lang="en-US" altLang="zh-TW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en-US" altLang="zh-TW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载人太空飞行办公室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2030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年从地球到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火星的任务设计计划</a:t>
            </a:r>
            <a:endParaRPr lang="en-US" altLang="zh-TW" sz="18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与协调陆海空三军联合任务的决策博弈方法</a:t>
            </a:r>
            <a:endParaRPr lang="zh-TW" altLang="en-US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的开发团队，成立了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DataXu.com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后来卖给了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Roku.com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专注在移动终端广告投放的应用领域，建立了实时广告领域的信息交易标准语言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嫁接多种数据格式的生成代码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论证了从路径规划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、室内设计布局、能源战略布局等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复杂系统设计任务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，均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可以通过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来自动生成设计方案，</a:t>
            </a: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开发了超越学科界限的认知基础课程与系统集成学习方法论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Extreme Learning Process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XLP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并为此获得多个国家与国际教学成果奖项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, QS Star 2004, UNESCO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IITE, 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宝钢教育成果奖等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将以个人知识容器（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Container, PKC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）的分布式计算资源治理模式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，让各种计算服务和数据内容，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能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并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即时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地发布于多种物理场景的数据采集与驱动任务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70927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b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（代数化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表述并论证局部系统与系统整体的决策关系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539998" y="1097456"/>
            <a:ext cx="1118817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2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提出了一套让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跨领域、多层次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</a:t>
            </a:r>
            <a:r>
              <a:rPr lang="zh-CN" altLang="en-TW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得以互联互通的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范式：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决策难度可控：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的代数，在不失可靠性的前提下</a:t>
            </a:r>
            <a:r>
              <a:rPr lang="zh-CN" altLang="en-TW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控制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模型复杂度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</a:t>
            </a:r>
            <a:r>
              <a:rPr lang="en-US" altLang="zh-CN" sz="24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元语言定制满足精度需求的</a:t>
            </a:r>
            <a:r>
              <a:rPr lang="en-TW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定调不避早晚：所有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，均为代数模型的知识库的一部分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20A5B-5C36-1044-8794-FFC69F62FBE3}"/>
              </a:ext>
            </a:extLst>
          </p:cNvPr>
          <p:cNvCxnSpPr>
            <a:cxnSpLocks/>
            <a:stCxn id="7" idx="1"/>
            <a:endCxn id="8" idx="4"/>
          </p:cNvCxnSpPr>
          <p:nvPr/>
        </p:nvCxnSpPr>
        <p:spPr>
          <a:xfrm flipH="1" flipV="1">
            <a:off x="7445869" y="4529998"/>
            <a:ext cx="228898" cy="739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55277F9-7247-8340-A494-C7B13D31D253}"/>
              </a:ext>
            </a:extLst>
          </p:cNvPr>
          <p:cNvSpPr/>
          <p:nvPr/>
        </p:nvSpPr>
        <p:spPr>
          <a:xfrm>
            <a:off x="7445869" y="5186753"/>
            <a:ext cx="1563011" cy="566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6ACFF3-F6F3-C746-ABBA-BE5703B7797D}"/>
              </a:ext>
            </a:extLst>
          </p:cNvPr>
          <p:cNvSpPr/>
          <p:nvPr/>
        </p:nvSpPr>
        <p:spPr>
          <a:xfrm>
            <a:off x="6664363" y="3963870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5DB4FC-6012-CD46-AC6F-2EF835E2EF7E}"/>
              </a:ext>
            </a:extLst>
          </p:cNvPr>
          <p:cNvSpPr/>
          <p:nvPr/>
        </p:nvSpPr>
        <p:spPr>
          <a:xfrm>
            <a:off x="8118927" y="4425027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6E7500-AEB1-194B-BE07-7933AA8CCF70}"/>
              </a:ext>
            </a:extLst>
          </p:cNvPr>
          <p:cNvCxnSpPr>
            <a:cxnSpLocks/>
            <a:stCxn id="7" idx="7"/>
            <a:endCxn id="11" idx="4"/>
          </p:cNvCxnSpPr>
          <p:nvPr/>
        </p:nvCxnSpPr>
        <p:spPr>
          <a:xfrm flipV="1">
            <a:off x="8779982" y="4991155"/>
            <a:ext cx="120451" cy="27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78E2EF0-A534-3F4C-AD09-AFCC1DA57191}"/>
              </a:ext>
            </a:extLst>
          </p:cNvPr>
          <p:cNvSpPr/>
          <p:nvPr/>
        </p:nvSpPr>
        <p:spPr>
          <a:xfrm>
            <a:off x="7427275" y="3278100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3FB99D-B6C4-AC47-B00F-B5FAE77D164B}"/>
              </a:ext>
            </a:extLst>
          </p:cNvPr>
          <p:cNvCxnSpPr>
            <a:cxnSpLocks/>
            <a:stCxn id="8" idx="0"/>
            <a:endCxn id="22" idx="3"/>
          </p:cNvCxnSpPr>
          <p:nvPr/>
        </p:nvCxnSpPr>
        <p:spPr>
          <a:xfrm flipV="1">
            <a:off x="7445869" y="3761320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C59D7F-065B-264F-BCD7-52205E56C153}"/>
              </a:ext>
            </a:extLst>
          </p:cNvPr>
          <p:cNvCxnSpPr>
            <a:cxnSpLocks/>
            <a:stCxn id="11" idx="0"/>
            <a:endCxn id="22" idx="5"/>
          </p:cNvCxnSpPr>
          <p:nvPr/>
        </p:nvCxnSpPr>
        <p:spPr>
          <a:xfrm flipH="1" flipV="1">
            <a:off x="8761388" y="3761320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2061A5-C255-784A-912E-20767BFD6D10}"/>
              </a:ext>
            </a:extLst>
          </p:cNvPr>
          <p:cNvCxnSpPr>
            <a:cxnSpLocks/>
            <a:stCxn id="11" idx="1"/>
            <a:endCxn id="8" idx="5"/>
          </p:cNvCxnSpPr>
          <p:nvPr/>
        </p:nvCxnSpPr>
        <p:spPr>
          <a:xfrm flipH="1" flipV="1">
            <a:off x="7998477" y="4447090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1F4381-13E6-5F43-A0D5-0766693FFC5C}"/>
              </a:ext>
            </a:extLst>
          </p:cNvPr>
          <p:cNvSpPr/>
          <p:nvPr/>
        </p:nvSpPr>
        <p:spPr>
          <a:xfrm>
            <a:off x="6871273" y="6086515"/>
            <a:ext cx="271220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D5D411-03EB-674E-8350-B78DCABE5292}"/>
              </a:ext>
            </a:extLst>
          </p:cNvPr>
          <p:cNvCxnSpPr>
            <a:cxnSpLocks/>
            <a:stCxn id="47" idx="0"/>
            <a:endCxn id="7" idx="4"/>
          </p:cNvCxnSpPr>
          <p:nvPr/>
        </p:nvCxnSpPr>
        <p:spPr>
          <a:xfrm flipV="1">
            <a:off x="8227374" y="5752881"/>
            <a:ext cx="1" cy="333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E219549-A039-644C-A930-6C538768C4D8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 flipV="1">
            <a:off x="6893261" y="4447090"/>
            <a:ext cx="375205" cy="172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CD934AE-CE46-B74D-B3EE-45BE024EF833}"/>
              </a:ext>
            </a:extLst>
          </p:cNvPr>
          <p:cNvCxnSpPr>
            <a:cxnSpLocks/>
            <a:stCxn id="47" idx="7"/>
            <a:endCxn id="11" idx="5"/>
          </p:cNvCxnSpPr>
          <p:nvPr/>
        </p:nvCxnSpPr>
        <p:spPr>
          <a:xfrm flipV="1">
            <a:off x="9186282" y="4908247"/>
            <a:ext cx="266758" cy="126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71BB4225-0990-1943-B139-12DD84CAF066}"/>
              </a:ext>
            </a:extLst>
          </p:cNvPr>
          <p:cNvSpPr/>
          <p:nvPr/>
        </p:nvSpPr>
        <p:spPr>
          <a:xfrm>
            <a:off x="2276253" y="4017889"/>
            <a:ext cx="1563012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系统知识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073A0DB-8D31-054E-8E98-988C2C4B2C1E}"/>
              </a:ext>
            </a:extLst>
          </p:cNvPr>
          <p:cNvSpPr/>
          <p:nvPr/>
        </p:nvSpPr>
        <p:spPr>
          <a:xfrm>
            <a:off x="3730817" y="4479046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F5062E5-E9A0-1240-81FB-5D2194AF8A44}"/>
              </a:ext>
            </a:extLst>
          </p:cNvPr>
          <p:cNvSpPr/>
          <p:nvPr/>
        </p:nvSpPr>
        <p:spPr>
          <a:xfrm>
            <a:off x="3039165" y="3332119"/>
            <a:ext cx="1563011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真实系统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7F0F92F-70A6-9C40-950D-777E4550B596}"/>
              </a:ext>
            </a:extLst>
          </p:cNvPr>
          <p:cNvCxnSpPr>
            <a:cxnSpLocks/>
            <a:stCxn id="116" idx="0"/>
            <a:endCxn id="119" idx="3"/>
          </p:cNvCxnSpPr>
          <p:nvPr/>
        </p:nvCxnSpPr>
        <p:spPr>
          <a:xfrm flipV="1">
            <a:off x="3057759" y="3815339"/>
            <a:ext cx="210304" cy="20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EBE7BB3-C13E-204D-96AB-61699C2B4997}"/>
              </a:ext>
            </a:extLst>
          </p:cNvPr>
          <p:cNvCxnSpPr>
            <a:cxnSpLocks/>
            <a:stCxn id="117" idx="0"/>
            <a:endCxn id="119" idx="5"/>
          </p:cNvCxnSpPr>
          <p:nvPr/>
        </p:nvCxnSpPr>
        <p:spPr>
          <a:xfrm flipH="1" flipV="1">
            <a:off x="4373278" y="3815339"/>
            <a:ext cx="139045" cy="663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AAFC21B-4238-D343-B5E8-B010BDEC0B0D}"/>
              </a:ext>
            </a:extLst>
          </p:cNvPr>
          <p:cNvCxnSpPr>
            <a:cxnSpLocks/>
            <a:stCxn id="117" idx="1"/>
            <a:endCxn id="116" idx="5"/>
          </p:cNvCxnSpPr>
          <p:nvPr/>
        </p:nvCxnSpPr>
        <p:spPr>
          <a:xfrm flipH="1" flipV="1">
            <a:off x="3610367" y="4501109"/>
            <a:ext cx="349348" cy="6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6B01D41C-D2CA-D440-965F-FEF2A814A9E8}"/>
              </a:ext>
            </a:extLst>
          </p:cNvPr>
          <p:cNvSpPr/>
          <p:nvPr/>
        </p:nvSpPr>
        <p:spPr>
          <a:xfrm>
            <a:off x="2464231" y="6128367"/>
            <a:ext cx="2712203" cy="5661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抽象系统</a:t>
            </a: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solidFill>
                  <a:schemeClr val="bg2">
                    <a:lumMod val="7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zh-CN" altLang="en-US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DA1B200-979D-CF46-A287-517A590DC248}"/>
              </a:ext>
            </a:extLst>
          </p:cNvPr>
          <p:cNvCxnSpPr>
            <a:cxnSpLocks/>
            <a:stCxn id="123" idx="1"/>
            <a:endCxn id="116" idx="3"/>
          </p:cNvCxnSpPr>
          <p:nvPr/>
        </p:nvCxnSpPr>
        <p:spPr>
          <a:xfrm flipH="1" flipV="1">
            <a:off x="2505151" y="4501109"/>
            <a:ext cx="356273" cy="171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8757CF5-8B45-B940-AAB8-073CC4C0CA80}"/>
              </a:ext>
            </a:extLst>
          </p:cNvPr>
          <p:cNvCxnSpPr>
            <a:cxnSpLocks/>
            <a:stCxn id="123" idx="7"/>
            <a:endCxn id="117" idx="5"/>
          </p:cNvCxnSpPr>
          <p:nvPr/>
        </p:nvCxnSpPr>
        <p:spPr>
          <a:xfrm flipV="1">
            <a:off x="4779241" y="4962266"/>
            <a:ext cx="285689" cy="124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0337816E-5F50-8940-835F-A9058E9DA237}"/>
              </a:ext>
            </a:extLst>
          </p:cNvPr>
          <p:cNvSpPr/>
          <p:nvPr/>
        </p:nvSpPr>
        <p:spPr>
          <a:xfrm>
            <a:off x="5348744" y="4315122"/>
            <a:ext cx="1432429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研究</a:t>
            </a:r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贡献</a:t>
            </a:r>
            <a:endParaRPr lang="en-TW" sz="1400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71" name="TextBox 12770">
            <a:extLst>
              <a:ext uri="{FF2B5EF4-FFF2-40B4-BE49-F238E27FC236}">
                <a16:creationId xmlns:a16="http://schemas.microsoft.com/office/drawing/2014/main" id="{65E0518E-A356-824C-88E3-9147EBC1F011}"/>
              </a:ext>
            </a:extLst>
          </p:cNvPr>
          <p:cNvSpPr txBox="1"/>
          <p:nvPr/>
        </p:nvSpPr>
        <p:spPr>
          <a:xfrm>
            <a:off x="8155624" y="4307642"/>
            <a:ext cx="180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建模自动化加速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1B815FD-F99F-F442-B889-3421CA6E074D}"/>
              </a:ext>
            </a:extLst>
          </p:cNvPr>
          <p:cNvSpPr txBox="1"/>
          <p:nvPr/>
        </p:nvSpPr>
        <p:spPr>
          <a:xfrm>
            <a:off x="4441509" y="3859998"/>
            <a:ext cx="767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多领域知识均可根据偏序集的元结构，创建</a:t>
            </a:r>
            <a:r>
              <a:rPr lang="zh-CN" alt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适用于</a:t>
            </a:r>
            <a:r>
              <a:rPr lang="zh-CN" altLang="en-US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特定领域的</a:t>
            </a:r>
            <a:r>
              <a:rPr lang="en-US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972C64-D136-F646-B065-766D4229E764}"/>
              </a:ext>
            </a:extLst>
          </p:cNvPr>
          <p:cNvSpPr txBox="1"/>
          <p:nvPr/>
        </p:nvSpPr>
        <p:spPr>
          <a:xfrm>
            <a:off x="5572851" y="1025424"/>
            <a:ext cx="169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8E48DD-62FD-4E4B-8EF7-35783113DD32}"/>
              </a:ext>
            </a:extLst>
          </p:cNvPr>
          <p:cNvSpPr txBox="1"/>
          <p:nvPr/>
        </p:nvSpPr>
        <p:spPr>
          <a:xfrm>
            <a:off x="7757425" y="953265"/>
            <a:ext cx="192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AB613B-4521-2449-970F-A02E17FDD42C}"/>
              </a:ext>
            </a:extLst>
          </p:cNvPr>
          <p:cNvCxnSpPr>
            <a:cxnSpLocks/>
            <a:stCxn id="35" idx="1"/>
            <a:endCxn id="116" idx="4"/>
          </p:cNvCxnSpPr>
          <p:nvPr/>
        </p:nvCxnSpPr>
        <p:spPr>
          <a:xfrm flipH="1" flipV="1">
            <a:off x="3057759" y="4584017"/>
            <a:ext cx="214708" cy="74894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4BDEAD6-314D-6144-9759-018E157025B3}"/>
              </a:ext>
            </a:extLst>
          </p:cNvPr>
          <p:cNvSpPr/>
          <p:nvPr/>
        </p:nvSpPr>
        <p:spPr>
          <a:xfrm>
            <a:off x="3043569" y="5250049"/>
            <a:ext cx="1563011" cy="566128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互联互通</a:t>
            </a:r>
            <a:r>
              <a:rPr lang="en-US" altLang="zh-CN" sz="1050" dirty="0">
                <a:solidFill>
                  <a:srgbClr val="888888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Interoperability</a:t>
            </a:r>
            <a:endParaRPr lang="en-TW" dirty="0">
              <a:solidFill>
                <a:srgbClr val="888888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63EAD2-4B3F-AF4A-AB77-3D0630B54E14}"/>
              </a:ext>
            </a:extLst>
          </p:cNvPr>
          <p:cNvCxnSpPr>
            <a:cxnSpLocks/>
            <a:stCxn id="35" idx="7"/>
            <a:endCxn id="117" idx="4"/>
          </p:cNvCxnSpPr>
          <p:nvPr/>
        </p:nvCxnSpPr>
        <p:spPr>
          <a:xfrm flipV="1">
            <a:off x="4377682" y="5045174"/>
            <a:ext cx="134641" cy="28778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8C4CB9-DEA6-8F41-8F03-F73EAD6DB28F}"/>
              </a:ext>
            </a:extLst>
          </p:cNvPr>
          <p:cNvCxnSpPr>
            <a:cxnSpLocks/>
            <a:stCxn id="123" idx="0"/>
            <a:endCxn id="35" idx="4"/>
          </p:cNvCxnSpPr>
          <p:nvPr/>
        </p:nvCxnSpPr>
        <p:spPr>
          <a:xfrm flipV="1">
            <a:off x="3820333" y="5816177"/>
            <a:ext cx="4742" cy="312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47F23E1-77D5-F548-AB82-6A0E5B5253E7}"/>
              </a:ext>
            </a:extLst>
          </p:cNvPr>
          <p:cNvSpPr txBox="1"/>
          <p:nvPr/>
        </p:nvSpPr>
        <p:spPr>
          <a:xfrm>
            <a:off x="8606691" y="2122746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Precision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E56C9C1-76AB-604F-A26F-441218BD04A5}"/>
              </a:ext>
            </a:extLst>
          </p:cNvPr>
          <p:cNvSpPr txBox="1"/>
          <p:nvPr/>
        </p:nvSpPr>
        <p:spPr>
          <a:xfrm>
            <a:off x="6403050" y="1588339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Soundness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8EC0D2-0559-D04B-BB2A-71FF479BC717}"/>
              </a:ext>
            </a:extLst>
          </p:cNvPr>
          <p:cNvSpPr txBox="1"/>
          <p:nvPr/>
        </p:nvSpPr>
        <p:spPr>
          <a:xfrm>
            <a:off x="2000328" y="2664233"/>
            <a:ext cx="156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altLang="zh-CN" dirty="0">
                <a:solidFill>
                  <a:srgbClr val="D9D9D9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Terminable</a:t>
            </a:r>
            <a:endParaRPr lang="en-TW" dirty="0">
              <a:solidFill>
                <a:srgbClr val="D9D9D9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下一步</a:t>
            </a:r>
            <a:r>
              <a:rPr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根据AoS的思路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开发出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可规模化部署的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可编程知识容器(P</a:t>
            </a:r>
            <a:r>
              <a:rPr lang="en-US" altLang="zh-CN" baseline="30000" dirty="0"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KC)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94" y="4277360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1727819" y="6248548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A6B6E75-1F0F-5446-BBFC-BD5DADE5FAC4}"/>
              </a:ext>
            </a:extLst>
          </p:cNvPr>
          <p:cNvSpPr txBox="1">
            <a:spLocks/>
          </p:cNvSpPr>
          <p:nvPr/>
        </p:nvSpPr>
        <p:spPr bwMode="auto">
          <a:xfrm>
            <a:off x="891382" y="846653"/>
            <a:ext cx="11188176" cy="343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使用云原生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(Cloud Native)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的软硬件件架构，根据</a:t>
            </a:r>
            <a:r>
              <a:rPr lang="en-US" altLang="zh-CN" sz="16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建立从边缘计算到超级计算的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数据密集工作流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（知识管理平台）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在通用或开源硬件的平台上，利用云原生的软件工具，开发对系统模型编码、枚举、评估的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网页化人机界面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与清华高研院的韩锋老师，根据</a:t>
            </a:r>
            <a:r>
              <a:rPr lang="zh-CN" altLang="en-TW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最小熵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原理，利用</a:t>
            </a:r>
            <a:r>
              <a:rPr lang="en-US" altLang="zh-CN" sz="16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的代数化互联互通原则</a:t>
            </a:r>
            <a:r>
              <a:rPr lang="zh-CN" altLang="en-TW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通用的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优化体系。</a:t>
            </a:r>
          </a:p>
          <a:p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系统思维的架构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应建立在可泛用于所有时空尺度的抽象规则之上 </a:t>
            </a:r>
          </a:p>
          <a:p>
            <a:pPr lvl="1"/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的系统建模可根据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理论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来进行管理，从而建立一个基于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的系统模型知识库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数据科学与人工智能的课程应有全新的基础课程体系：通过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建立引导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多层次系统建模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的学习流程知识库</a:t>
            </a:r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的知识内容与工具，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结合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开源的软硬件系统设计，投放到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的云平台与系统应用场景。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/Meta Abstract Interpreter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模型优化策略，完善 </a:t>
            </a:r>
            <a:r>
              <a:rPr lang="en-US" altLang="zh-CN" sz="16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计算核心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C56537-4938-3844-9C86-9651504F56A0}"/>
              </a:ext>
            </a:extLst>
          </p:cNvPr>
          <p:cNvGrpSpPr/>
          <p:nvPr/>
        </p:nvGrpSpPr>
        <p:grpSpPr>
          <a:xfrm>
            <a:off x="4530726" y="4255663"/>
            <a:ext cx="3268383" cy="2246801"/>
            <a:chOff x="4530726" y="4255663"/>
            <a:chExt cx="3268383" cy="2246801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EF832DDB-44FA-5D4E-9CBD-BF8AA6ED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0726" y="4255663"/>
              <a:ext cx="3268383" cy="22468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7B43D3-3B7C-6A4E-B7C0-3B9D4C1C165E}"/>
                </a:ext>
              </a:extLst>
            </p:cNvPr>
            <p:cNvSpPr txBox="1"/>
            <p:nvPr/>
          </p:nvSpPr>
          <p:spPr>
            <a:xfrm>
              <a:off x="5272088" y="5514117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hlinkClick r:id="rId4"/>
                </a:rPr>
                <a:t>Youtube Link</a:t>
              </a:r>
              <a:endParaRPr lang="en-TW" dirty="0"/>
            </a:p>
          </p:txBody>
        </p:sp>
      </p:grpSp>
      <p:pic>
        <p:nvPicPr>
          <p:cNvPr id="11" name="Google Shape;1501;gefda211ec9_2_945">
            <a:extLst>
              <a:ext uri="{FF2B5EF4-FFF2-40B4-BE49-F238E27FC236}">
                <a16:creationId xmlns:a16="http://schemas.microsoft.com/office/drawing/2014/main" id="{A00712D7-DC67-B64F-A394-BB9AB5B20C86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008" y="4738722"/>
            <a:ext cx="2825803" cy="192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1;gefda211ec9_2_911">
            <a:extLst>
              <a:ext uri="{FF2B5EF4-FFF2-40B4-BE49-F238E27FC236}">
                <a16:creationId xmlns:a16="http://schemas.microsoft.com/office/drawing/2014/main" id="{E790D2C1-05BC-BF44-8394-9A51B188E95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6603" y="4255663"/>
            <a:ext cx="2021342" cy="155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166725" y="2874448"/>
            <a:ext cx="1870518" cy="1023941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TW" b="1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Key =          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TW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基于时序命名空间表达系统状态的伴随函子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Value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Value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7037243" y="1219057"/>
            <a:ext cx="4292070" cy="216736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1044515" y="1219057"/>
            <a:ext cx="4122210" cy="216736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963347" y="3386419"/>
            <a:ext cx="4203378" cy="280119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7037243" y="3386419"/>
            <a:ext cx="4330972" cy="280119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216" y="3061408"/>
            <a:ext cx="650019" cy="650019"/>
          </a:xfrm>
          <a:prstGeom prst="rect">
            <a:avLst/>
          </a:prstGeom>
        </p:spPr>
      </p:pic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675552">
            <a:off x="1901535" y="1908577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970905">
            <a:off x="7467635" y="1871548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572891">
            <a:off x="2122243" y="454081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967093">
            <a:off x="7217736" y="4508875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51" name="Google Shape;205;p34">
            <a:extLst>
              <a:ext uri="{FF2B5EF4-FFF2-40B4-BE49-F238E27FC236}">
                <a16:creationId xmlns:a16="http://schemas.microsoft.com/office/drawing/2014/main" id="{6B5C2D42-0FBD-DD4D-8FB3-3DA12973BAD1}"/>
              </a:ext>
            </a:extLst>
          </p:cNvPr>
          <p:cNvCxnSpPr>
            <a:cxnSpLocks/>
            <a:stCxn id="198" idx="0"/>
            <a:endCxn id="200" idx="2"/>
          </p:cNvCxnSpPr>
          <p:nvPr/>
        </p:nvCxnSpPr>
        <p:spPr>
          <a:xfrm flipH="1" flipV="1">
            <a:off x="6098380" y="2028935"/>
            <a:ext cx="3604" cy="845513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4" name="Google Shape;208;p34">
            <a:extLst>
              <a:ext uri="{FF2B5EF4-FFF2-40B4-BE49-F238E27FC236}">
                <a16:creationId xmlns:a16="http://schemas.microsoft.com/office/drawing/2014/main" id="{BFA6FA32-C007-BC4B-A6EC-62BA0CFDDB5F}"/>
              </a:ext>
            </a:extLst>
          </p:cNvPr>
          <p:cNvCxnSpPr>
            <a:cxnSpLocks/>
            <a:stCxn id="201" idx="0"/>
            <a:endCxn id="198" idx="4"/>
          </p:cNvCxnSpPr>
          <p:nvPr/>
        </p:nvCxnSpPr>
        <p:spPr>
          <a:xfrm flipV="1">
            <a:off x="6098316" y="3898389"/>
            <a:ext cx="3668" cy="973859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72DE832-E356-784B-86F1-ACA60AB2F5DA}"/>
              </a:ext>
            </a:extLst>
          </p:cNvPr>
          <p:cNvSpPr txBox="1"/>
          <p:nvPr/>
        </p:nvSpPr>
        <p:spPr>
          <a:xfrm>
            <a:off x="7340001" y="3206233"/>
            <a:ext cx="342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以当下的时序命名空间为键(Key)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713AAC3-9F31-D746-A39F-34FEA987D325}"/>
              </a:ext>
            </a:extLst>
          </p:cNvPr>
          <p:cNvSpPr txBox="1"/>
          <p:nvPr/>
        </p:nvSpPr>
        <p:spPr>
          <a:xfrm>
            <a:off x="4950080" y="4241647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以当下获得的信息</a:t>
            </a:r>
            <a:r>
              <a:rPr lang="zh-CN" altLang="en-US" sz="1400" dirty="0"/>
              <a:t>，倒推原因</a:t>
            </a:r>
            <a:endParaRPr lang="en-TW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66EC3F-4CCB-0042-BA01-1328F6D0D39D}"/>
              </a:ext>
            </a:extLst>
          </p:cNvPr>
          <p:cNvSpPr txBox="1"/>
          <p:nvPr/>
        </p:nvSpPr>
        <p:spPr>
          <a:xfrm>
            <a:off x="4976362" y="2407104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以当下已知的信息</a:t>
            </a:r>
            <a:r>
              <a:rPr lang="zh-CN" altLang="en-US" sz="1400" dirty="0"/>
              <a:t>，推测后果</a:t>
            </a:r>
            <a:endParaRPr lang="en-TW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D599DE-63F2-934C-8E1C-96732D497328}"/>
              </a:ext>
            </a:extLst>
          </p:cNvPr>
          <p:cNvSpPr txBox="1"/>
          <p:nvPr/>
        </p:nvSpPr>
        <p:spPr>
          <a:xfrm>
            <a:off x="873146" y="3244334"/>
            <a:ext cx="415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区块链</a:t>
            </a:r>
            <a:r>
              <a:rPr lang="zh-CN" altLang="en-US" dirty="0"/>
              <a:t>：基于熵池安全的</a:t>
            </a:r>
            <a:r>
              <a:rPr lang="en-TW" dirty="0"/>
              <a:t>时序命名空间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6F5445-23BE-114B-9CEA-D5F15D48352F}"/>
              </a:ext>
            </a:extLst>
          </p:cNvPr>
          <p:cNvSpPr txBox="1"/>
          <p:nvPr/>
        </p:nvSpPr>
        <p:spPr>
          <a:xfrm>
            <a:off x="4216693" y="915858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Representable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Adjoint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Functors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16E5E-9D64-7848-8CCC-87066BDB482D}"/>
              </a:ext>
            </a:extLst>
          </p:cNvPr>
          <p:cNvSpPr txBox="1"/>
          <p:nvPr/>
        </p:nvSpPr>
        <p:spPr>
          <a:xfrm>
            <a:off x="8471850" y="352796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4286CA-92AC-124A-86F2-B90091B80568}"/>
              </a:ext>
            </a:extLst>
          </p:cNvPr>
          <p:cNvSpPr txBox="1"/>
          <p:nvPr/>
        </p:nvSpPr>
        <p:spPr>
          <a:xfrm>
            <a:off x="2240941" y="354465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</p:spTree>
    <p:extLst>
      <p:ext uri="{BB962C8B-B14F-4D97-AF65-F5344CB8AC3E}">
        <p14:creationId xmlns:p14="http://schemas.microsoft.com/office/powerpoint/2010/main" val="2797446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hlinkClick r:id="rId2"/>
            <a:extLst>
              <a:ext uri="{FF2B5EF4-FFF2-40B4-BE49-F238E27FC236}">
                <a16:creationId xmlns:a16="http://schemas.microsoft.com/office/drawing/2014/main" id="{F8FA2E1C-2E41-5441-890C-0F1E86FFF0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3" t="34251" r="740" b="18519"/>
          <a:stretch/>
        </p:blipFill>
        <p:spPr>
          <a:xfrm>
            <a:off x="65349" y="1868394"/>
            <a:ext cx="11903242" cy="459065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4936620" y="2235066"/>
            <a:ext cx="2576346" cy="139497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latin typeface="STXinwei" panose="02010800040101010101" pitchFamily="2" charset="-122"/>
                  <a:ea typeface="STXinwei" panose="02010800040101010101" pitchFamily="2" charset="-122"/>
                </a:rPr>
                <a:t>安全性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1400" dirty="0"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4173704" y="1782213"/>
              <a:ext cx="520315" cy="1098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</a:t>
              </a:r>
            </a:p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确</a:t>
              </a:r>
            </a:p>
            <a:p>
              <a:r>
                <a:rPr lang="en-TW" sz="1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性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307" y="294640"/>
            <a:ext cx="8500359" cy="5745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基于系统代数（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实现</a:t>
            </a:r>
            <a:r>
              <a:rPr lang="en-US" altLang="zh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P</a:t>
            </a:r>
            <a:r>
              <a:rPr lang="en-US" altLang="zh-TW" sz="2400" baseline="300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lang="en-US" altLang="zh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KC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2" descr="Devsecops-Illustretion-ICon-1">
            <a:hlinkClick r:id="rId4"/>
            <a:extLst>
              <a:ext uri="{FF2B5EF4-FFF2-40B4-BE49-F238E27FC236}">
                <a16:creationId xmlns:a16="http://schemas.microsoft.com/office/drawing/2014/main" id="{64B8BD8C-518F-434A-84E2-AFE9F6A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4684" y="4431820"/>
            <a:ext cx="3542954" cy="232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D03F7-FAE2-FC4A-8F05-EABC16DCB02C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7455788" y="1795495"/>
            <a:ext cx="5498" cy="1135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F77C6-DC58-254F-A9E7-43B4D6C85D0A}"/>
              </a:ext>
            </a:extLst>
          </p:cNvPr>
          <p:cNvCxnSpPr>
            <a:cxnSpLocks/>
          </p:cNvCxnSpPr>
          <p:nvPr/>
        </p:nvCxnSpPr>
        <p:spPr>
          <a:xfrm flipH="1" flipV="1">
            <a:off x="7502217" y="1795493"/>
            <a:ext cx="913" cy="113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1109-81BE-2844-8191-81C4143FFEBF}"/>
              </a:ext>
            </a:extLst>
          </p:cNvPr>
          <p:cNvCxnSpPr>
            <a:cxnSpLocks/>
          </p:cNvCxnSpPr>
          <p:nvPr/>
        </p:nvCxnSpPr>
        <p:spPr>
          <a:xfrm>
            <a:off x="7169085" y="1998690"/>
            <a:ext cx="29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A25EB-6A79-AD40-BE41-CCCE4F9FA451}"/>
              </a:ext>
            </a:extLst>
          </p:cNvPr>
          <p:cNvCxnSpPr>
            <a:cxnSpLocks/>
          </p:cNvCxnSpPr>
          <p:nvPr/>
        </p:nvCxnSpPr>
        <p:spPr>
          <a:xfrm flipH="1">
            <a:off x="7502217" y="1998690"/>
            <a:ext cx="3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6564C9-93D0-424F-BC69-0FBDB5DA869E}"/>
              </a:ext>
            </a:extLst>
          </p:cNvPr>
          <p:cNvSpPr txBox="1"/>
          <p:nvPr/>
        </p:nvSpPr>
        <p:spPr>
          <a:xfrm>
            <a:off x="7485354" y="1721525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连续集成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连续发布 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CI/CD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F33D229-43A8-6048-8F80-51C2BC475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9916" y="6321969"/>
            <a:ext cx="969753" cy="30984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5F84221-D544-944E-8AC0-4FF6A550968C}"/>
              </a:ext>
            </a:extLst>
          </p:cNvPr>
          <p:cNvSpPr txBox="1"/>
          <p:nvPr/>
        </p:nvSpPr>
        <p:spPr>
          <a:xfrm>
            <a:off x="5159436" y="807548"/>
            <a:ext cx="21307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Programmable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Personal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Project</a:t>
            </a:r>
          </a:p>
          <a:p>
            <a:pPr algn="ctr"/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Knowledge Container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68FB4C-E8DB-C144-9308-945BE30BA841}"/>
              </a:ext>
            </a:extLst>
          </p:cNvPr>
          <p:cNvSpPr txBox="1"/>
          <p:nvPr/>
        </p:nvSpPr>
        <p:spPr>
          <a:xfrm>
            <a:off x="5223558" y="4250325"/>
            <a:ext cx="2002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2"/>
              </a:rPr>
              <a:t>See Wikipedia:Ricardian Contract</a:t>
            </a:r>
            <a:endParaRPr lang="en-TW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7F176-21D7-A44D-AF41-C7549F63CA0B}"/>
              </a:ext>
            </a:extLst>
          </p:cNvPr>
          <p:cNvSpPr txBox="1"/>
          <p:nvPr/>
        </p:nvSpPr>
        <p:spPr>
          <a:xfrm>
            <a:off x="8037269" y="5998803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</a:rPr>
              <a:t>基于AoS的跨领域多层级系统表达语言</a:t>
            </a:r>
            <a:r>
              <a:rPr lang="zh-CN" alt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b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TW" sz="1200" dirty="0">
                <a:latin typeface="STXinwei" panose="02010800040101010101" pitchFamily="2" charset="-122"/>
                <a:ea typeface="STXinwei" panose="02010800040101010101" pitchFamily="2" charset="-122"/>
              </a:rPr>
              <a:t>结合区块链的时序命名空间</a:t>
            </a:r>
            <a:b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1200" dirty="0" err="1">
                <a:latin typeface="STXinwei" panose="02010800040101010101" pitchFamily="2" charset="-122"/>
                <a:ea typeface="STXinwei" panose="02010800040101010101" pitchFamily="2" charset="-122"/>
              </a:rPr>
              <a:t>实现具备自动修复功能的数据资产运营系统</a:t>
            </a:r>
            <a:endParaRPr lang="en-TW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64C29F-5E89-7B4A-99CC-4432F1A623D0}"/>
              </a:ext>
            </a:extLst>
          </p:cNvPr>
          <p:cNvSpPr txBox="1"/>
          <p:nvPr/>
        </p:nvSpPr>
        <p:spPr>
          <a:xfrm>
            <a:off x="3125572" y="39030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800CCA-C797-374B-822A-9EDDCAE06C9F}"/>
              </a:ext>
            </a:extLst>
          </p:cNvPr>
          <p:cNvSpPr txBox="1"/>
          <p:nvPr/>
        </p:nvSpPr>
        <p:spPr>
          <a:xfrm>
            <a:off x="8226931" y="45042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跨领域系统统一地</a:t>
            </a:r>
          </a:p>
          <a:p>
            <a:pPr algn="ctr"/>
            <a:r>
              <a:rPr lang="en-TW" sz="1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经由集合范畴转译</a:t>
            </a:r>
          </a:p>
        </p:txBody>
      </p:sp>
    </p:spTree>
    <p:extLst>
      <p:ext uri="{BB962C8B-B14F-4D97-AF65-F5344CB8AC3E}">
        <p14:creationId xmlns:p14="http://schemas.microsoft.com/office/powerpoint/2010/main" val="884037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608380" y="24657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56C235-8AD4-B746-86CA-50D471DBBB55}"/>
              </a:ext>
            </a:extLst>
          </p:cNvPr>
          <p:cNvSpPr txBox="1">
            <a:spLocks/>
          </p:cNvSpPr>
          <p:nvPr/>
        </p:nvSpPr>
        <p:spPr bwMode="auto">
          <a:xfrm>
            <a:off x="504293" y="1272209"/>
            <a:ext cx="11188176" cy="41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华为可运用系统代数成为引领系统设计范式的产业领袖：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实用：企业与产品决策的拆分与组合，可通过企业知识库的代数化规范，配合云端技术平台，即时反应决策的交互关系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精确：系统代数提供了超越专业领域界限的代数化语义，可帮助企业辩证并压缩，纯粹调度人类脑力仍然无法承载的复杂决策因果关系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可靠：战略性的系统决策应建构于完备且自洽的计算科学体系，</a:t>
            </a:r>
            <a:r>
              <a:rPr lang="en-US" altLang="zh-CN" sz="2400" kern="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可辅助系统决策过程的客观数据表达，奠定超越时空尺度的可追溯的思辨准则。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4006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539836" y="22625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向华为在印尼发展的建议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4C950C-DB35-6D44-8FDB-68F319C3145F}"/>
              </a:ext>
            </a:extLst>
          </p:cNvPr>
          <p:cNvSpPr txBox="1">
            <a:spLocks/>
          </p:cNvSpPr>
          <p:nvPr/>
        </p:nvSpPr>
        <p:spPr bwMode="auto">
          <a:xfrm>
            <a:off x="676925" y="694252"/>
            <a:ext cx="11188176" cy="564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华为正在为印尼擘划国家人工智能战略：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印尼的国家领导阶层相对年轻 、并且充满了成长与扩张的雄心壮志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人口：二亿七千万，年龄中位数三十岁</a:t>
            </a:r>
            <a:endParaRPr lang="zh-CN" altLang="en-US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国家层次的人工智能布局，无可避免地要从本地化的教育内容着手 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法律规定要有百分之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二十五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的本土原生内容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人工智能与知识管理和系统决策辩证是无可分割的数据化（不仅是数字化）基础建设，需要成熟的大规模技术系统集成团队来引导其国家战略，全球目前只有华为</a:t>
            </a:r>
            <a:r>
              <a:rPr lang="zh-CN" altLang="en-TW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适任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此事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华为可通过其国家人工智能战略项目为印尼政府提供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人工智能技术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的科普与培训课程，从而帮助印尼政府建立基于科学化决策方法论的资源治理方法：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代数化元语言的知识架构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，帮助印尼这个疆域辽阔并文化多元的国家，通过统一的可计算系统元语言，提供所有参与者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的决策信息、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超越登天塔的诅咒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356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Lamport</a:t>
            </a:r>
            <a:r>
              <a:rPr lang="en-US" sz="1200" dirty="0"/>
              <a:t>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Lawvere</a:t>
            </a:r>
            <a:r>
              <a:rPr lang="en-US" sz="1200" dirty="0"/>
              <a:t>, William; </a:t>
            </a:r>
            <a:r>
              <a:rPr lang="en-US" sz="1200" dirty="0" err="1"/>
              <a:t>Schanuel</a:t>
            </a:r>
            <a:r>
              <a:rPr lang="en-US" sz="1200" dirty="0"/>
              <a:t>, Stephen (January 8, 2009). Conceptual </a:t>
            </a:r>
            <a:r>
              <a:rPr lang="en-US" sz="1200" dirty="0" err="1"/>
              <a:t>Mathematics_A</a:t>
            </a:r>
            <a:r>
              <a:rPr lang="en-US" sz="1200" dirty="0"/>
              <a:t> First Introduction to Categories (2nd ed.) Cambridge University Press. 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FontTx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Cardone, Felice; Hindley, J. Roger (2006). History of Lambda-calculus and Combinatory Logic (PDF), Publisher Elsevier.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Patrick; </a:t>
            </a: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</a:t>
            </a:r>
            <a:r>
              <a:rPr lang="en-US" sz="1200" i="1" dirty="0" err="1">
                <a:sym typeface="微软雅黑"/>
              </a:rPr>
              <a:t>Radhia</a:t>
            </a:r>
            <a:r>
              <a:rPr lang="en-US" sz="1200" i="1" dirty="0">
                <a:sym typeface="微软雅黑"/>
              </a:rPr>
              <a:t> (1977). </a:t>
            </a:r>
            <a:r>
              <a:rPr lang="en-US" sz="1200" i="1" dirty="0">
                <a:sym typeface="微软雅黑"/>
                <a:hlinkClick r:id="rId2"/>
              </a:rPr>
              <a:t>Abstract interpretation: a unified lattice model for static analysis of programs by construction or approximation of fixpoints</a:t>
            </a:r>
            <a:r>
              <a:rPr lang="en-US" sz="1200" i="1" dirty="0">
                <a:sym typeface="微软雅黑"/>
              </a:rPr>
              <a:t> (PDF). 4th POPL. </a:t>
            </a:r>
            <a:r>
              <a:rPr lang="en-US" sz="1200" b="1" i="1" dirty="0">
                <a:sym typeface="微软雅黑"/>
              </a:rPr>
              <a:t>local page</a:t>
            </a:r>
            <a:r>
              <a:rPr lang="en-US" sz="1200" i="1" dirty="0">
                <a:sym typeface="微软雅黑"/>
              </a:rPr>
              <a:t>: ACM Press. p. 238-252.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>
                <a:sym typeface="微软雅黑"/>
              </a:rPr>
              <a:t>Eilenberg, Samuel; </a:t>
            </a:r>
            <a:r>
              <a:rPr lang="en-US" sz="1200" i="1" dirty="0" err="1">
                <a:sym typeface="微软雅黑"/>
              </a:rPr>
              <a:t>MacLane</a:t>
            </a:r>
            <a:r>
              <a:rPr lang="en-US" sz="1200" i="1" dirty="0">
                <a:sym typeface="微软雅黑"/>
              </a:rPr>
              <a:t>, Saunders. </a:t>
            </a:r>
            <a:r>
              <a:rPr lang="en-US" sz="1200" i="1" dirty="0">
                <a:sym typeface="微软雅黑"/>
                <a:hlinkClick r:id="rId3"/>
              </a:rPr>
              <a:t>"General Theory of Natural Equivalences"</a:t>
            </a:r>
            <a:r>
              <a:rPr lang="en-US" sz="1200" i="1" dirty="0">
                <a:sym typeface="微软雅黑"/>
              </a:rPr>
              <a:t>. Transactions of the American Mathematical Society (Vol. 58, No. 2 (Sep., 1945), ed.). American Mathematical Society: 231-294.</a:t>
            </a:r>
            <a:endParaRPr lang="en-US" sz="12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EBF67E-3EC2-AE49-8510-585C644B813C}"/>
              </a:ext>
            </a:extLst>
          </p:cNvPr>
          <p:cNvSpPr txBox="1"/>
          <p:nvPr/>
        </p:nvSpPr>
        <p:spPr>
          <a:xfrm>
            <a:off x="579802" y="6092042"/>
            <a:ext cx="670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TW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鸣谢: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Grace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Koo, Michael Xia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等人对此文稿所提供的编辑意见</a:t>
            </a:r>
            <a:endParaRPr kumimoji="1" lang="en-TW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2180" y="1115211"/>
            <a:ext cx="6952401" cy="9165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系统治理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或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艺术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4267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B926-D680-FB41-812A-AB53CC7FD9A9}"/>
              </a:ext>
            </a:extLst>
          </p:cNvPr>
          <p:cNvSpPr txBox="1"/>
          <p:nvPr/>
        </p:nvSpPr>
        <p:spPr>
          <a:xfrm>
            <a:off x="1969532" y="2729947"/>
            <a:ext cx="8865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工程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：治理多层次关系的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实用技术</a:t>
            </a:r>
            <a:endParaRPr lang="en-US" altLang="zh-CN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TW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知识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：可被</a:t>
            </a:r>
            <a:r>
              <a:rPr lang="zh-CN" alt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客观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标示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的多层次关系</a:t>
            </a:r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：组织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自洽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计算方法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745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77" y="1403120"/>
            <a:ext cx="8853773" cy="5238788"/>
          </a:xfrm>
          <a:prstGeom prst="rect">
            <a:avLst/>
          </a:prstGeom>
        </p:spPr>
      </p:pic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097" y="1303148"/>
            <a:ext cx="6826565" cy="49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0" y="234476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巴比塔（登天塔）的诅咒：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失去通用语言的系统建构者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0416" y="1066620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42" y="5436496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413" y="5655991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  <p:pic>
        <p:nvPicPr>
          <p:cNvPr id="2" name="Picture 2" descr="Modelica Logo, 200px high">
            <a:extLst>
              <a:ext uri="{FF2B5EF4-FFF2-40B4-BE49-F238E27FC236}">
                <a16:creationId xmlns:a16="http://schemas.microsoft.com/office/drawing/2014/main" id="{5B06F91E-3ED9-144F-ADD8-DDD0901BA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35" y="2531077"/>
            <a:ext cx="1632252" cy="84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Logo Home Page">
            <a:extLst>
              <a:ext uri="{FF2B5EF4-FFF2-40B4-BE49-F238E27FC236}">
                <a16:creationId xmlns:a16="http://schemas.microsoft.com/office/drawing/2014/main" id="{8744C562-D3E5-C846-9E3E-ED4268D34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17" y="963932"/>
            <a:ext cx="1177488" cy="117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rning Bluespec">
            <a:extLst>
              <a:ext uri="{FF2B5EF4-FFF2-40B4-BE49-F238E27FC236}">
                <a16:creationId xmlns:a16="http://schemas.microsoft.com/office/drawing/2014/main" id="{7F48A30E-7910-1C4B-B0D6-5645994E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392" y="4993126"/>
            <a:ext cx="1385458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Logo transparent PNG - StickPNG">
            <a:extLst>
              <a:ext uri="{FF2B5EF4-FFF2-40B4-BE49-F238E27FC236}">
                <a16:creationId xmlns:a16="http://schemas.microsoft.com/office/drawing/2014/main" id="{626ECB68-6F1E-984B-AA5C-610F7BBD4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75" y="4355629"/>
            <a:ext cx="965572" cy="96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bsInt – JORAL Technologies">
            <a:extLst>
              <a:ext uri="{FF2B5EF4-FFF2-40B4-BE49-F238E27FC236}">
                <a16:creationId xmlns:a16="http://schemas.microsoft.com/office/drawing/2014/main" id="{E4D6F2A9-D552-6240-AD46-C2072166F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40" y="1946335"/>
            <a:ext cx="1215206" cy="75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2F21EA5-53EE-D347-A8C0-6E90113CA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666" y="5655990"/>
            <a:ext cx="109507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607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870048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登天之旅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，刺激了美国再度启动载人航天项目的战略需求，</a:t>
            </a:r>
          </a:p>
          <a:p>
            <a:r>
              <a:rPr lang="en-US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开始了一个为时六个月的登月方案设计竞赛</a:t>
            </a:r>
          </a:p>
          <a:p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</a:t>
            </a:r>
            <a:r>
              <a:rPr lang="zh-TW" altLang="en-US" sz="1800" i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载人航天项目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806852" y="2227302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James, R. Hansen,  Societal impact of Spaceflight,  NASA History Division, 2007</a:t>
            </a:r>
          </a:p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	Chapter 7, (</a:t>
            </a:r>
            <a:r>
              <a:rPr lang="zh-TW" altLang="en-US" sz="1200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太空人的象征意义：杨利伟作为第一位太空旅行证的的文化、政治重要性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593" y="2948017"/>
            <a:ext cx="5584542" cy="335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6790787" y="6427113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1226118" y="6326213"/>
            <a:ext cx="2993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STXinwei" panose="02010800040101010101" pitchFamily="2" charset="-122"/>
                <a:ea typeface="STXinwei" panose="02010800040101010101" pitchFamily="2" charset="-122"/>
              </a:rPr>
              <a:t>肯尼迪总统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von Braun </a:t>
            </a:r>
          </a:p>
          <a:p>
            <a:pPr algn="ctr"/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和 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Bob Seamans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博士（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NASA 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当时的技术总监）在登月项目早期的沟通</a:t>
            </a:r>
            <a:endParaRPr lang="en-TW" sz="105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2526CE-ADCD-CD44-AA3E-8CF1F8A735E5}"/>
              </a:ext>
            </a:extLst>
          </p:cNvPr>
          <p:cNvGrpSpPr/>
          <p:nvPr/>
        </p:nvGrpSpPr>
        <p:grpSpPr>
          <a:xfrm>
            <a:off x="539999" y="2824332"/>
            <a:ext cx="4366224" cy="3450335"/>
            <a:chOff x="6505752" y="2738818"/>
            <a:chExt cx="4366224" cy="3450335"/>
          </a:xfrm>
        </p:grpSpPr>
        <p:pic>
          <p:nvPicPr>
            <p:cNvPr id="2050" name="Picture 2">
              <a:hlinkClick r:id="rId5"/>
              <a:extLst>
                <a:ext uri="{FF2B5EF4-FFF2-40B4-BE49-F238E27FC236}">
                  <a16:creationId xmlns:a16="http://schemas.microsoft.com/office/drawing/2014/main" id="{BE98683C-529F-3142-8641-3E5361112D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752" y="2834700"/>
              <a:ext cx="4366224" cy="3354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EFE2D3-541E-5E43-87EC-881C7B542EBE}"/>
                </a:ext>
              </a:extLst>
            </p:cNvPr>
            <p:cNvSpPr txBox="1"/>
            <p:nvPr/>
          </p:nvSpPr>
          <p:spPr>
            <a:xfrm>
              <a:off x="9387068" y="27388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登天之指</a:t>
              </a:r>
              <a:endParaRPr lang="en-TW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2C2957A-9D7E-D54D-97D5-F13953E25726}"/>
              </a:ext>
            </a:extLst>
          </p:cNvPr>
          <p:cNvSpPr txBox="1"/>
          <p:nvPr/>
        </p:nvSpPr>
        <p:spPr>
          <a:xfrm>
            <a:off x="9580975" y="40184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登天之指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648149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56" y="934720"/>
            <a:ext cx="4062418" cy="52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892" y="3451479"/>
            <a:ext cx="4973561" cy="324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7181" y="4394260"/>
            <a:ext cx="1651374" cy="22993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313277" y="22174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登月系统方案的决策焦点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807245" y="6014508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Which way to the moon? Lunar Landing Techniques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121" y="1344892"/>
            <a:ext cx="3888840" cy="225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7651462" y="9781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机械结构的设计方案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4" y="4389959"/>
            <a:ext cx="4553122" cy="2246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7367730" y="377289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登月所需的燃料能量比较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82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780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701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599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2041681" y="1826943"/>
            <a:ext cx="616266" cy="268613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640612" y="1174619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Ascend/Descend</a:t>
            </a:r>
            <a:endParaRPr lang="en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3761779" y="1174619"/>
            <a:ext cx="24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Lunar Orbit Rendezvous</a:t>
            </a:r>
            <a:endParaRPr lang="en-TW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4421325" y="1527599"/>
            <a:ext cx="977132" cy="98284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4434342" y="2983136"/>
            <a:ext cx="2328541" cy="4003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11" y="1532238"/>
            <a:ext cx="5916383" cy="4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19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没有自动化工具的情况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93702-F5CA-FC41-97BE-F3FA87AA849D}"/>
              </a:ext>
            </a:extLst>
          </p:cNvPr>
          <p:cNvSpPr txBox="1"/>
          <p:nvPr/>
        </p:nvSpPr>
        <p:spPr>
          <a:xfrm>
            <a:off x="6830467" y="6062332"/>
            <a:ext cx="370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courtesy: Prof. Edward Crawley</a:t>
            </a:r>
          </a:p>
        </p:txBody>
      </p:sp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31678</TotalTime>
  <Words>3811</Words>
  <Application>Microsoft Macintosh PowerPoint</Application>
  <PresentationFormat>Custom</PresentationFormat>
  <Paragraphs>535</Paragraphs>
  <Slides>39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39</vt:i4>
      </vt:variant>
    </vt:vector>
  </HeadingPairs>
  <TitlesOfParts>
    <vt:vector size="72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Microsoft YaHei</vt:lpstr>
      <vt:lpstr>Microsoft YaHei</vt:lpstr>
      <vt:lpstr>黑体</vt:lpstr>
      <vt:lpstr>华文细黑</vt:lpstr>
      <vt:lpstr>STXinwei</vt:lpstr>
      <vt:lpstr>ACADEMY ENGRAVED LET PLAIN:1.0</vt:lpstr>
      <vt:lpstr>Arial</vt:lpstr>
      <vt:lpstr>Calibri</vt:lpstr>
      <vt:lpstr>Calibri Light</vt:lpstr>
      <vt:lpstr>Cambria Math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代数化生成系统方案的理论与案例</vt:lpstr>
      <vt:lpstr>PowerPoint Presentation</vt:lpstr>
      <vt:lpstr>跨领域、多层次的系统设计自动化</vt:lpstr>
      <vt:lpstr>系统治理：科学 或 艺术？</vt:lpstr>
      <vt:lpstr>巴比塔（登天塔）的诅咒： 失去通用语言的系统建构者</vt:lpstr>
      <vt:lpstr>系统代数的研究背景与动机 (AoS Motivation)</vt:lpstr>
      <vt:lpstr>系统代数的研究内容 (AoS Motivation)</vt:lpstr>
      <vt:lpstr>PowerPoint Presentation</vt:lpstr>
      <vt:lpstr>PowerPoint Presentation</vt:lpstr>
      <vt:lpstr>PowerPoint Presentation</vt:lpstr>
      <vt:lpstr>所有的数据类型均为偏序集 （偏序集由有向关系所构成）</vt:lpstr>
      <vt:lpstr>万用的可执行语言：偏序集（格）的代数封闭性</vt:lpstr>
      <vt:lpstr>以光速为界的决策影响力空间</vt:lpstr>
      <vt:lpstr>判别系统设计方法论的优劣？ (Patrick &amp; Radhia Cousot所提出)</vt:lpstr>
      <vt:lpstr>形式化系统设计方法的产业化工具与应用</vt:lpstr>
      <vt:lpstr>辩证系统正确性的形式化表述</vt:lpstr>
      <vt:lpstr>系统模型的优化是一个反复迭代的模型空间搜寻过程 （fixed point semantic formalize model interpolation）</vt:lpstr>
      <vt:lpstr>散落在各类计算模型中的决策论证方法 (Models of Computation)</vt:lpstr>
      <vt:lpstr>何谓代数？</vt:lpstr>
      <vt:lpstr>系统代数方法论：运用代数法则，在语义空间保证集成多种领域信息的封闭性</vt:lpstr>
      <vt:lpstr>“Named” Property Domain Specification： 键值域的代数化运算规则</vt:lpstr>
      <vt:lpstr>函数与多项式的代数化运算均可根据箭头的追踪完成</vt:lpstr>
      <vt:lpstr>基于箭头(关系)与标签（命名空间）的运算方法</vt:lpstr>
      <vt:lpstr>Algebraic Methodology： 代数运算与模型空间的封闭性</vt:lpstr>
      <vt:lpstr>演示软件功能</vt:lpstr>
      <vt:lpstr>体现跨领域和多层级的系统代数工具实现（2005年）</vt:lpstr>
      <vt:lpstr>键值对的语义，是一种多层次，具备迭代特征的宣告式语法 （JSON/YAML）</vt:lpstr>
      <vt:lpstr>跨领域的偏序集表达形式</vt:lpstr>
      <vt:lpstr>可表函子 wikipedia: Representable Functor</vt:lpstr>
      <vt:lpstr>偏序集的代数特性 wikipedia: 偏序关系</vt:lpstr>
      <vt:lpstr>系统代数AoS的应用案例：</vt:lpstr>
      <vt:lpstr>系统代数（AoS）的研究成果： （代数化表述并论证局部系统与系统整体的决策关系）</vt:lpstr>
      <vt:lpstr>下一步： 根据AoS的思路、开发出可规模化部署的可编程知识容器(P3KC)</vt:lpstr>
      <vt:lpstr>基于时序命名空间表达系统状态的伴随函子</vt:lpstr>
      <vt:lpstr>基于系统代数（AoS）实现 P3KC</vt:lpstr>
      <vt:lpstr>向华为的建议</vt:lpstr>
      <vt:lpstr>向华为在印尼发展的建议</vt:lpstr>
      <vt:lpstr>参考文献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2751</cp:revision>
  <dcterms:created xsi:type="dcterms:W3CDTF">2019-11-04T08:46:32Z</dcterms:created>
  <dcterms:modified xsi:type="dcterms:W3CDTF">2021-10-26T07:29:39Z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